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5" r:id="rId18"/>
    <p:sldId id="276" r:id="rId19"/>
  </p:sldIdLst>
  <p:sldSz cx="18288000" cy="10287000"/>
  <p:notesSz cx="6858000" cy="9144000"/>
  <p:embeddedFontLst>
    <p:embeddedFont>
      <p:font typeface="Open Sauce" panose="020B0604020202020204" charset="0"/>
      <p:regular r:id="rId20"/>
    </p:embeddedFont>
    <p:embeddedFont>
      <p:font typeface="Open Sauce Bold" panose="020B0604020202020204" charset="0"/>
      <p:regular r:id="rId21"/>
      <p:bold r:id="rId22"/>
    </p:embeddedFont>
    <p:embeddedFont>
      <p:font typeface="Open Sauce Light"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4653"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2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2.mp4"/><Relationship Id="rId7" Type="http://schemas.openxmlformats.org/officeDocument/2006/relationships/image" Target="../media/image3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jpe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4.mp4"/><Relationship Id="rId7" Type="http://schemas.openxmlformats.org/officeDocument/2006/relationships/image" Target="../media/image32.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jpeg"/><Relationship Id="rId5" Type="http://schemas.openxmlformats.org/officeDocument/2006/relationships/slideLayout" Target="../slideLayouts/slideLayout7.xml"/><Relationship Id="rId4" Type="http://schemas.openxmlformats.org/officeDocument/2006/relationships/video" Target="../media/media4.mp4"/></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6.mp4"/><Relationship Id="rId7" Type="http://schemas.openxmlformats.org/officeDocument/2006/relationships/image" Target="../media/image34.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jpeg"/><Relationship Id="rId5" Type="http://schemas.openxmlformats.org/officeDocument/2006/relationships/slideLayout" Target="../slideLayouts/slideLayout7.xml"/><Relationship Id="rId4" Type="http://schemas.openxmlformats.org/officeDocument/2006/relationships/video" Target="../media/media6.mp4"/></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777"/>
            </a:stretch>
          </a:blipFill>
        </p:spPr>
        <p:txBody>
          <a:bodyPr/>
          <a:lstStyle/>
          <a:p>
            <a:endParaRPr lang="it-IT"/>
          </a:p>
        </p:txBody>
      </p:sp>
      <p:sp>
        <p:nvSpPr>
          <p:cNvPr id="3" name="Freeform 3"/>
          <p:cNvSpPr/>
          <p:nvPr/>
        </p:nvSpPr>
        <p:spPr>
          <a:xfrm>
            <a:off x="7516562" y="5424730"/>
            <a:ext cx="3254875" cy="3254875"/>
          </a:xfrm>
          <a:custGeom>
            <a:avLst/>
            <a:gdLst/>
            <a:ahLst/>
            <a:cxnLst/>
            <a:rect l="l" t="t" r="r" b="b"/>
            <a:pathLst>
              <a:path w="3254875" h="3254875">
                <a:moveTo>
                  <a:pt x="0" y="0"/>
                </a:moveTo>
                <a:lnTo>
                  <a:pt x="3254876" y="0"/>
                </a:lnTo>
                <a:lnTo>
                  <a:pt x="3254876" y="3254876"/>
                </a:lnTo>
                <a:lnTo>
                  <a:pt x="0" y="3254876"/>
                </a:lnTo>
                <a:lnTo>
                  <a:pt x="0" y="0"/>
                </a:lnTo>
                <a:close/>
              </a:path>
            </a:pathLst>
          </a:custGeom>
          <a:blipFill>
            <a:blip r:embed="rId3"/>
            <a:stretch>
              <a:fillRect/>
            </a:stretch>
          </a:blipFill>
        </p:spPr>
        <p:txBody>
          <a:bodyPr/>
          <a:lstStyle/>
          <a:p>
            <a:endParaRPr lang="it-IT"/>
          </a:p>
        </p:txBody>
      </p:sp>
      <p:sp>
        <p:nvSpPr>
          <p:cNvPr id="4" name="TextBox 4"/>
          <p:cNvSpPr txBox="1"/>
          <p:nvPr/>
        </p:nvSpPr>
        <p:spPr>
          <a:xfrm>
            <a:off x="2197957" y="2803525"/>
            <a:ext cx="13892087" cy="1524000"/>
          </a:xfrm>
          <a:prstGeom prst="rect">
            <a:avLst/>
          </a:prstGeom>
        </p:spPr>
        <p:txBody>
          <a:bodyPr lIns="0" tIns="0" rIns="0" bIns="0" rtlCol="0" anchor="t">
            <a:spAutoFit/>
          </a:bodyPr>
          <a:lstStyle/>
          <a:p>
            <a:pPr algn="ctr">
              <a:lnSpc>
                <a:spcPts val="12060"/>
              </a:lnSpc>
            </a:pPr>
            <a:r>
              <a:rPr lang="en-US" sz="10050">
                <a:solidFill>
                  <a:srgbClr val="FFFFFF"/>
                </a:solidFill>
                <a:latin typeface="Open Sauce Bold"/>
              </a:rPr>
              <a:t>IoT Safe Locker</a:t>
            </a:r>
          </a:p>
        </p:txBody>
      </p:sp>
      <p:sp>
        <p:nvSpPr>
          <p:cNvPr id="5" name="TextBox 5"/>
          <p:cNvSpPr txBox="1"/>
          <p:nvPr/>
        </p:nvSpPr>
        <p:spPr>
          <a:xfrm>
            <a:off x="2918217" y="4546600"/>
            <a:ext cx="12451566" cy="59690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Open Sauce Light"/>
              </a:rPr>
              <a:t>Lab Of IoT Project</a:t>
            </a:r>
          </a:p>
        </p:txBody>
      </p:sp>
      <p:sp>
        <p:nvSpPr>
          <p:cNvPr id="6" name="TextBox 6"/>
          <p:cNvSpPr txBox="1"/>
          <p:nvPr/>
        </p:nvSpPr>
        <p:spPr>
          <a:xfrm>
            <a:off x="9897449" y="184821"/>
            <a:ext cx="8156378" cy="1216025"/>
          </a:xfrm>
          <a:prstGeom prst="rect">
            <a:avLst/>
          </a:prstGeom>
        </p:spPr>
        <p:txBody>
          <a:bodyPr lIns="0" tIns="0" rIns="0" bIns="0" rtlCol="0" anchor="t">
            <a:spAutoFit/>
          </a:bodyPr>
          <a:lstStyle/>
          <a:p>
            <a:pPr algn="ctr">
              <a:lnSpc>
                <a:spcPts val="4900"/>
              </a:lnSpc>
            </a:pPr>
            <a:r>
              <a:rPr lang="en-US" sz="3500">
                <a:solidFill>
                  <a:srgbClr val="FFFFFF"/>
                </a:solidFill>
                <a:latin typeface="Open Sauce"/>
              </a:rPr>
              <a:t>De Filippo Gaetano Mat. 0522501525</a:t>
            </a:r>
          </a:p>
          <a:p>
            <a:pPr algn="ctr">
              <a:lnSpc>
                <a:spcPts val="4900"/>
              </a:lnSpc>
              <a:spcBef>
                <a:spcPct val="0"/>
              </a:spcBef>
            </a:pPr>
            <a:r>
              <a:rPr lang="en-US" sz="3500">
                <a:solidFill>
                  <a:srgbClr val="FFFFFF"/>
                </a:solidFill>
                <a:latin typeface="Open Sauce"/>
              </a:rPr>
              <a:t>Baggiano Antonio Mat. 0522501526</a:t>
            </a:r>
          </a:p>
        </p:txBody>
      </p:sp>
      <p:pic>
        <p:nvPicPr>
          <p:cNvPr id="8" name="Immagine 7" descr="Immagine che contiene Elementi grafici, Carattere, grafica, logo&#10;&#10;Descrizione generata automaticamente">
            <a:extLst>
              <a:ext uri="{FF2B5EF4-FFF2-40B4-BE49-F238E27FC236}">
                <a16:creationId xmlns:a16="http://schemas.microsoft.com/office/drawing/2014/main" id="{BABE0C6C-E199-AB83-6E0F-771688FC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57629"/>
            <a:ext cx="5477639" cy="16242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189878" y="1744823"/>
            <a:ext cx="9389374" cy="5050701"/>
          </a:xfrm>
          <a:custGeom>
            <a:avLst/>
            <a:gdLst/>
            <a:ahLst/>
            <a:cxnLst/>
            <a:rect l="l" t="t" r="r" b="b"/>
            <a:pathLst>
              <a:path w="9389374" h="5050701">
                <a:moveTo>
                  <a:pt x="0" y="0"/>
                </a:moveTo>
                <a:lnTo>
                  <a:pt x="9389374" y="0"/>
                </a:lnTo>
                <a:lnTo>
                  <a:pt x="9389374" y="5050701"/>
                </a:lnTo>
                <a:lnTo>
                  <a:pt x="0" y="5050701"/>
                </a:lnTo>
                <a:lnTo>
                  <a:pt x="0" y="0"/>
                </a:lnTo>
                <a:close/>
              </a:path>
            </a:pathLst>
          </a:custGeom>
          <a:blipFill>
            <a:blip r:embed="rId2"/>
            <a:stretch>
              <a:fillRect/>
            </a:stretch>
          </a:blipFill>
        </p:spPr>
        <p:txBody>
          <a:bodyPr/>
          <a:lstStyle/>
          <a:p>
            <a:endParaRPr lang="it-IT"/>
          </a:p>
        </p:txBody>
      </p:sp>
      <p:sp>
        <p:nvSpPr>
          <p:cNvPr id="4" name="Freeform 4"/>
          <p:cNvSpPr/>
          <p:nvPr/>
        </p:nvSpPr>
        <p:spPr>
          <a:xfrm>
            <a:off x="1028700" y="1744823"/>
            <a:ext cx="5481130" cy="8237139"/>
          </a:xfrm>
          <a:custGeom>
            <a:avLst/>
            <a:gdLst/>
            <a:ahLst/>
            <a:cxnLst/>
            <a:rect l="l" t="t" r="r" b="b"/>
            <a:pathLst>
              <a:path w="5481130" h="8237139">
                <a:moveTo>
                  <a:pt x="0" y="0"/>
                </a:moveTo>
                <a:lnTo>
                  <a:pt x="5481130" y="0"/>
                </a:lnTo>
                <a:lnTo>
                  <a:pt x="5481130" y="8237139"/>
                </a:lnTo>
                <a:lnTo>
                  <a:pt x="0" y="8237139"/>
                </a:lnTo>
                <a:lnTo>
                  <a:pt x="0" y="0"/>
                </a:lnTo>
                <a:close/>
              </a:path>
            </a:pathLst>
          </a:custGeom>
          <a:blipFill>
            <a:blip r:embed="rId3"/>
            <a:stretch>
              <a:fillRect/>
            </a:stretch>
          </a:blipFill>
        </p:spPr>
        <p:txBody>
          <a:bodyPr/>
          <a:lstStyle/>
          <a:p>
            <a:endParaRPr lang="it-IT"/>
          </a:p>
        </p:txBody>
      </p:sp>
      <p:sp>
        <p:nvSpPr>
          <p:cNvPr id="5" name="TextBox 5"/>
          <p:cNvSpPr txBox="1"/>
          <p:nvPr/>
        </p:nvSpPr>
        <p:spPr>
          <a:xfrm>
            <a:off x="1028700" y="678023"/>
            <a:ext cx="12179842"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The User Experience</a:t>
            </a:r>
          </a:p>
        </p:txBody>
      </p:sp>
      <p:sp>
        <p:nvSpPr>
          <p:cNvPr id="6" name="TextBox 6"/>
          <p:cNvSpPr txBox="1"/>
          <p:nvPr/>
        </p:nvSpPr>
        <p:spPr>
          <a:xfrm>
            <a:off x="7189878" y="6978911"/>
            <a:ext cx="9389374" cy="2571852"/>
          </a:xfrm>
          <a:prstGeom prst="rect">
            <a:avLst/>
          </a:prstGeom>
        </p:spPr>
        <p:txBody>
          <a:bodyPr lIns="0" tIns="0" rIns="0" bIns="0" rtlCol="0" anchor="t">
            <a:spAutoFit/>
          </a:bodyPr>
          <a:lstStyle/>
          <a:p>
            <a:pPr marL="0" lvl="0" indent="0" algn="l">
              <a:lnSpc>
                <a:spcPts val="3470"/>
              </a:lnSpc>
              <a:spcBef>
                <a:spcPct val="0"/>
              </a:spcBef>
            </a:pPr>
            <a:r>
              <a:rPr lang="en-US" sz="2479">
                <a:solidFill>
                  <a:srgbClr val="000000"/>
                </a:solidFill>
                <a:latin typeface="Open Sauce Light"/>
              </a:rPr>
              <a:t>For the user, managing the safe box is very easy. A convenient LCD will provide all the information needed to open, close, and manage the individual safe box, while a dashboard on Node-RED will help administrators manage all the information regarding the safe box and intervene as needed to unlock it in case of problems.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99354" y="2873793"/>
            <a:ext cx="2578836" cy="2578836"/>
          </a:xfrm>
          <a:custGeom>
            <a:avLst/>
            <a:gdLst/>
            <a:ahLst/>
            <a:cxnLst/>
            <a:rect l="l" t="t" r="r" b="b"/>
            <a:pathLst>
              <a:path w="2578836" h="2578836">
                <a:moveTo>
                  <a:pt x="0" y="0"/>
                </a:moveTo>
                <a:lnTo>
                  <a:pt x="2578836" y="0"/>
                </a:lnTo>
                <a:lnTo>
                  <a:pt x="2578836" y="2578836"/>
                </a:lnTo>
                <a:lnTo>
                  <a:pt x="0" y="2578836"/>
                </a:lnTo>
                <a:lnTo>
                  <a:pt x="0" y="0"/>
                </a:lnTo>
                <a:close/>
              </a:path>
            </a:pathLst>
          </a:custGeom>
          <a:blipFill>
            <a:blip r:embed="rId2"/>
            <a:stretch>
              <a:fillRect/>
            </a:stretch>
          </a:blipFill>
        </p:spPr>
        <p:txBody>
          <a:bodyPr/>
          <a:lstStyle/>
          <a:p>
            <a:endParaRPr lang="it-IT"/>
          </a:p>
        </p:txBody>
      </p:sp>
      <p:sp>
        <p:nvSpPr>
          <p:cNvPr id="4" name="TextBox 4"/>
          <p:cNvSpPr txBox="1"/>
          <p:nvPr/>
        </p:nvSpPr>
        <p:spPr>
          <a:xfrm>
            <a:off x="2616688" y="4267586"/>
            <a:ext cx="2319519" cy="363220"/>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Fingerprint check</a:t>
            </a:r>
          </a:p>
        </p:txBody>
      </p:sp>
      <p:sp>
        <p:nvSpPr>
          <p:cNvPr id="5" name="Freeform 5"/>
          <p:cNvSpPr/>
          <p:nvPr/>
        </p:nvSpPr>
        <p:spPr>
          <a:xfrm>
            <a:off x="4936207" y="3137221"/>
            <a:ext cx="3987977" cy="2051979"/>
          </a:xfrm>
          <a:custGeom>
            <a:avLst/>
            <a:gdLst/>
            <a:ahLst/>
            <a:cxnLst/>
            <a:rect l="l" t="t" r="r" b="b"/>
            <a:pathLst>
              <a:path w="3987977" h="2051979">
                <a:moveTo>
                  <a:pt x="0" y="0"/>
                </a:moveTo>
                <a:lnTo>
                  <a:pt x="3987977" y="0"/>
                </a:lnTo>
                <a:lnTo>
                  <a:pt x="3987977" y="2051980"/>
                </a:lnTo>
                <a:lnTo>
                  <a:pt x="0" y="2051980"/>
                </a:lnTo>
                <a:lnTo>
                  <a:pt x="0" y="0"/>
                </a:lnTo>
                <a:close/>
              </a:path>
            </a:pathLst>
          </a:custGeom>
          <a:blipFill>
            <a:blip r:embed="rId3"/>
            <a:stretch>
              <a:fillRect/>
            </a:stretch>
          </a:blipFill>
        </p:spPr>
        <p:txBody>
          <a:bodyPr/>
          <a:lstStyle/>
          <a:p>
            <a:endParaRPr lang="it-IT"/>
          </a:p>
        </p:txBody>
      </p:sp>
      <p:sp>
        <p:nvSpPr>
          <p:cNvPr id="6" name="AutoShape 6"/>
          <p:cNvSpPr/>
          <p:nvPr/>
        </p:nvSpPr>
        <p:spPr>
          <a:xfrm>
            <a:off x="2771609" y="4125112"/>
            <a:ext cx="2164431" cy="19050"/>
          </a:xfrm>
          <a:prstGeom prst="line">
            <a:avLst/>
          </a:prstGeom>
          <a:ln w="38100" cap="flat">
            <a:solidFill>
              <a:srgbClr val="000000"/>
            </a:solidFill>
            <a:prstDash val="solid"/>
            <a:headEnd type="none" w="sm" len="sm"/>
            <a:tailEnd type="triangle" w="lg" len="med"/>
          </a:ln>
        </p:spPr>
        <p:txBody>
          <a:bodyPr/>
          <a:lstStyle/>
          <a:p>
            <a:endParaRPr lang="it-IT"/>
          </a:p>
        </p:txBody>
      </p:sp>
      <p:sp>
        <p:nvSpPr>
          <p:cNvPr id="7" name="AutoShape 7"/>
          <p:cNvSpPr/>
          <p:nvPr/>
        </p:nvSpPr>
        <p:spPr>
          <a:xfrm>
            <a:off x="9126994" y="4087013"/>
            <a:ext cx="2164431" cy="19050"/>
          </a:xfrm>
          <a:prstGeom prst="line">
            <a:avLst/>
          </a:prstGeom>
          <a:ln w="38100" cap="flat">
            <a:solidFill>
              <a:srgbClr val="000000"/>
            </a:solidFill>
            <a:prstDash val="solid"/>
            <a:headEnd type="none" w="sm" len="sm"/>
            <a:tailEnd type="triangle" w="lg" len="med"/>
          </a:ln>
        </p:spPr>
        <p:txBody>
          <a:bodyPr/>
          <a:lstStyle/>
          <a:p>
            <a:endParaRPr lang="it-IT"/>
          </a:p>
        </p:txBody>
      </p:sp>
      <p:sp>
        <p:nvSpPr>
          <p:cNvPr id="8" name="Freeform 8"/>
          <p:cNvSpPr/>
          <p:nvPr/>
        </p:nvSpPr>
        <p:spPr>
          <a:xfrm>
            <a:off x="11581225" y="2864441"/>
            <a:ext cx="3003861" cy="2445143"/>
          </a:xfrm>
          <a:custGeom>
            <a:avLst/>
            <a:gdLst/>
            <a:ahLst/>
            <a:cxnLst/>
            <a:rect l="l" t="t" r="r" b="b"/>
            <a:pathLst>
              <a:path w="3003861" h="2445143">
                <a:moveTo>
                  <a:pt x="0" y="0"/>
                </a:moveTo>
                <a:lnTo>
                  <a:pt x="3003861" y="0"/>
                </a:lnTo>
                <a:lnTo>
                  <a:pt x="3003861" y="2445143"/>
                </a:lnTo>
                <a:lnTo>
                  <a:pt x="0" y="2445143"/>
                </a:lnTo>
                <a:lnTo>
                  <a:pt x="0" y="0"/>
                </a:lnTo>
                <a:close/>
              </a:path>
            </a:pathLst>
          </a:custGeom>
          <a:blipFill>
            <a:blip r:embed="rId4"/>
            <a:stretch>
              <a:fillRect/>
            </a:stretch>
          </a:blipFill>
        </p:spPr>
        <p:txBody>
          <a:bodyPr/>
          <a:lstStyle/>
          <a:p>
            <a:endParaRPr lang="it-IT"/>
          </a:p>
        </p:txBody>
      </p:sp>
      <p:sp>
        <p:nvSpPr>
          <p:cNvPr id="9" name="Freeform 9"/>
          <p:cNvSpPr/>
          <p:nvPr/>
        </p:nvSpPr>
        <p:spPr>
          <a:xfrm>
            <a:off x="12539553" y="6433534"/>
            <a:ext cx="1413130" cy="3112706"/>
          </a:xfrm>
          <a:custGeom>
            <a:avLst/>
            <a:gdLst/>
            <a:ahLst/>
            <a:cxnLst/>
            <a:rect l="l" t="t" r="r" b="b"/>
            <a:pathLst>
              <a:path w="1413130" h="3112706">
                <a:moveTo>
                  <a:pt x="0" y="0"/>
                </a:moveTo>
                <a:lnTo>
                  <a:pt x="1413130" y="0"/>
                </a:lnTo>
                <a:lnTo>
                  <a:pt x="1413130" y="3112706"/>
                </a:lnTo>
                <a:lnTo>
                  <a:pt x="0" y="3112706"/>
                </a:lnTo>
                <a:lnTo>
                  <a:pt x="0" y="0"/>
                </a:lnTo>
                <a:close/>
              </a:path>
            </a:pathLst>
          </a:custGeom>
          <a:blipFill>
            <a:blip r:embed="rId5"/>
            <a:stretch>
              <a:fillRect/>
            </a:stretch>
          </a:blipFill>
        </p:spPr>
        <p:txBody>
          <a:bodyPr/>
          <a:lstStyle/>
          <a:p>
            <a:endParaRPr lang="it-IT"/>
          </a:p>
        </p:txBody>
      </p:sp>
      <p:sp>
        <p:nvSpPr>
          <p:cNvPr id="10" name="Freeform 10"/>
          <p:cNvSpPr/>
          <p:nvPr/>
        </p:nvSpPr>
        <p:spPr>
          <a:xfrm>
            <a:off x="5461019" y="6579851"/>
            <a:ext cx="1063670" cy="1079787"/>
          </a:xfrm>
          <a:custGeom>
            <a:avLst/>
            <a:gdLst/>
            <a:ahLst/>
            <a:cxnLst/>
            <a:rect l="l" t="t" r="r" b="b"/>
            <a:pathLst>
              <a:path w="1063670" h="1079787">
                <a:moveTo>
                  <a:pt x="0" y="0"/>
                </a:moveTo>
                <a:lnTo>
                  <a:pt x="1063671" y="0"/>
                </a:lnTo>
                <a:lnTo>
                  <a:pt x="1063671" y="1079786"/>
                </a:lnTo>
                <a:lnTo>
                  <a:pt x="0" y="1079786"/>
                </a:lnTo>
                <a:lnTo>
                  <a:pt x="0" y="0"/>
                </a:lnTo>
                <a:close/>
              </a:path>
            </a:pathLst>
          </a:custGeom>
          <a:blipFill>
            <a:blip r:embed="rId6"/>
            <a:stretch>
              <a:fillRect/>
            </a:stretch>
          </a:blipFill>
        </p:spPr>
        <p:txBody>
          <a:bodyPr/>
          <a:lstStyle/>
          <a:p>
            <a:endParaRPr lang="it-IT"/>
          </a:p>
        </p:txBody>
      </p:sp>
      <p:sp>
        <p:nvSpPr>
          <p:cNvPr id="11" name="Freeform 11"/>
          <p:cNvSpPr/>
          <p:nvPr/>
        </p:nvSpPr>
        <p:spPr>
          <a:xfrm>
            <a:off x="6718589" y="6433534"/>
            <a:ext cx="1413130" cy="3112706"/>
          </a:xfrm>
          <a:custGeom>
            <a:avLst/>
            <a:gdLst/>
            <a:ahLst/>
            <a:cxnLst/>
            <a:rect l="l" t="t" r="r" b="b"/>
            <a:pathLst>
              <a:path w="1413130" h="3112706">
                <a:moveTo>
                  <a:pt x="0" y="0"/>
                </a:moveTo>
                <a:lnTo>
                  <a:pt x="1413130" y="0"/>
                </a:lnTo>
                <a:lnTo>
                  <a:pt x="1413130" y="3112706"/>
                </a:lnTo>
                <a:lnTo>
                  <a:pt x="0" y="3112706"/>
                </a:lnTo>
                <a:lnTo>
                  <a:pt x="0" y="0"/>
                </a:lnTo>
                <a:close/>
              </a:path>
            </a:pathLst>
          </a:custGeom>
          <a:blipFill>
            <a:blip r:embed="rId5"/>
            <a:stretch>
              <a:fillRect/>
            </a:stretch>
          </a:blipFill>
        </p:spPr>
        <p:txBody>
          <a:bodyPr/>
          <a:lstStyle/>
          <a:p>
            <a:endParaRPr lang="it-IT"/>
          </a:p>
        </p:txBody>
      </p:sp>
      <p:sp>
        <p:nvSpPr>
          <p:cNvPr id="12" name="AutoShape 12"/>
          <p:cNvSpPr/>
          <p:nvPr/>
        </p:nvSpPr>
        <p:spPr>
          <a:xfrm flipV="1">
            <a:off x="8406501" y="8492400"/>
            <a:ext cx="3776264" cy="12702"/>
          </a:xfrm>
          <a:prstGeom prst="line">
            <a:avLst/>
          </a:prstGeom>
          <a:ln w="38100" cap="flat">
            <a:solidFill>
              <a:srgbClr val="000000"/>
            </a:solidFill>
            <a:prstDash val="sysDot"/>
            <a:headEnd type="none" w="sm" len="sm"/>
            <a:tailEnd type="arrow" w="med" len="sm"/>
          </a:ln>
        </p:spPr>
        <p:txBody>
          <a:bodyPr/>
          <a:lstStyle/>
          <a:p>
            <a:endParaRPr lang="it-IT"/>
          </a:p>
        </p:txBody>
      </p:sp>
      <p:sp>
        <p:nvSpPr>
          <p:cNvPr id="13" name="AutoShape 13"/>
          <p:cNvSpPr/>
          <p:nvPr/>
        </p:nvSpPr>
        <p:spPr>
          <a:xfrm flipH="1" flipV="1">
            <a:off x="8437675" y="7613889"/>
            <a:ext cx="3641465" cy="17174"/>
          </a:xfrm>
          <a:prstGeom prst="line">
            <a:avLst/>
          </a:prstGeom>
          <a:ln w="38100" cap="flat">
            <a:solidFill>
              <a:srgbClr val="000000"/>
            </a:solidFill>
            <a:prstDash val="solid"/>
            <a:headEnd type="none" w="sm" len="sm"/>
            <a:tailEnd type="triangle" w="lg" len="med"/>
          </a:ln>
        </p:spPr>
        <p:txBody>
          <a:bodyPr/>
          <a:lstStyle/>
          <a:p>
            <a:endParaRPr lang="it-IT"/>
          </a:p>
        </p:txBody>
      </p:sp>
      <p:sp>
        <p:nvSpPr>
          <p:cNvPr id="14" name="AutoShape 14"/>
          <p:cNvSpPr/>
          <p:nvPr/>
        </p:nvSpPr>
        <p:spPr>
          <a:xfrm>
            <a:off x="13915306" y="4888413"/>
            <a:ext cx="0" cy="1390556"/>
          </a:xfrm>
          <a:prstGeom prst="line">
            <a:avLst/>
          </a:prstGeom>
          <a:ln w="38100" cap="flat">
            <a:solidFill>
              <a:srgbClr val="000000"/>
            </a:solidFill>
            <a:prstDash val="solid"/>
            <a:headEnd type="none" w="sm" len="sm"/>
            <a:tailEnd type="triangle" w="lg" len="med"/>
          </a:ln>
        </p:spPr>
        <p:txBody>
          <a:bodyPr/>
          <a:lstStyle/>
          <a:p>
            <a:endParaRPr lang="it-IT"/>
          </a:p>
        </p:txBody>
      </p:sp>
      <p:sp>
        <p:nvSpPr>
          <p:cNvPr id="16" name="TextBox 16"/>
          <p:cNvSpPr txBox="1"/>
          <p:nvPr/>
        </p:nvSpPr>
        <p:spPr>
          <a:xfrm>
            <a:off x="1028700" y="678023"/>
            <a:ext cx="15825316"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Fingerprint Authentication Process</a:t>
            </a:r>
          </a:p>
        </p:txBody>
      </p:sp>
      <p:sp>
        <p:nvSpPr>
          <p:cNvPr id="17" name="TextBox 17"/>
          <p:cNvSpPr txBox="1"/>
          <p:nvPr/>
        </p:nvSpPr>
        <p:spPr>
          <a:xfrm>
            <a:off x="11907150" y="2183487"/>
            <a:ext cx="2677935"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MQTT CLIENT</a:t>
            </a:r>
          </a:p>
        </p:txBody>
      </p:sp>
      <p:sp>
        <p:nvSpPr>
          <p:cNvPr id="18" name="TextBox 18"/>
          <p:cNvSpPr txBox="1"/>
          <p:nvPr/>
        </p:nvSpPr>
        <p:spPr>
          <a:xfrm>
            <a:off x="9050399" y="3228494"/>
            <a:ext cx="2530826"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I2C comunication: IMP_OK</a:t>
            </a:r>
          </a:p>
        </p:txBody>
      </p:sp>
      <p:sp>
        <p:nvSpPr>
          <p:cNvPr id="19" name="TextBox 19"/>
          <p:cNvSpPr txBox="1"/>
          <p:nvPr/>
        </p:nvSpPr>
        <p:spPr>
          <a:xfrm>
            <a:off x="11117154" y="9536715"/>
            <a:ext cx="4257929"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MOSQUITTO BROKER</a:t>
            </a:r>
          </a:p>
        </p:txBody>
      </p:sp>
      <p:sp>
        <p:nvSpPr>
          <p:cNvPr id="20" name="TextBox 20"/>
          <p:cNvSpPr txBox="1"/>
          <p:nvPr/>
        </p:nvSpPr>
        <p:spPr>
          <a:xfrm>
            <a:off x="5453837" y="5966809"/>
            <a:ext cx="2952717"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MQTT CLIENT</a:t>
            </a:r>
          </a:p>
        </p:txBody>
      </p:sp>
      <p:sp>
        <p:nvSpPr>
          <p:cNvPr id="21" name="TextBox 21"/>
          <p:cNvSpPr txBox="1"/>
          <p:nvPr/>
        </p:nvSpPr>
        <p:spPr>
          <a:xfrm>
            <a:off x="8406501" y="6756524"/>
            <a:ext cx="2710653"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a:t>
            </a:r>
          </a:p>
          <a:p>
            <a:pPr>
              <a:lnSpc>
                <a:spcPts val="3080"/>
              </a:lnSpc>
            </a:pPr>
            <a:r>
              <a:rPr lang="en-US" sz="2200">
                <a:solidFill>
                  <a:srgbClr val="000000"/>
                </a:solidFill>
                <a:latin typeface="Open Sauce Light"/>
              </a:rPr>
              <a:t>secureBox_impronta</a:t>
            </a:r>
          </a:p>
        </p:txBody>
      </p:sp>
      <p:sp>
        <p:nvSpPr>
          <p:cNvPr id="22" name="TextBox 22"/>
          <p:cNvSpPr txBox="1"/>
          <p:nvPr/>
        </p:nvSpPr>
        <p:spPr>
          <a:xfrm>
            <a:off x="8406554" y="8667027"/>
            <a:ext cx="2884870" cy="753745"/>
          </a:xfrm>
          <a:prstGeom prst="rect">
            <a:avLst/>
          </a:prstGeom>
        </p:spPr>
        <p:txBody>
          <a:bodyPr lIns="0" tIns="0" rIns="0" bIns="0" rtlCol="0" anchor="t">
            <a:spAutoFit/>
          </a:bodyPr>
          <a:lstStyle/>
          <a:p>
            <a:pPr>
              <a:lnSpc>
                <a:spcPts val="3080"/>
              </a:lnSpc>
            </a:pPr>
            <a:r>
              <a:rPr lang="en-US" sz="2200">
                <a:solidFill>
                  <a:srgbClr val="000000"/>
                </a:solidFill>
                <a:latin typeface="Open Sauce"/>
              </a:rPr>
              <a:t>Subscribe:</a:t>
            </a:r>
          </a:p>
          <a:p>
            <a:pPr>
              <a:lnSpc>
                <a:spcPts val="3080"/>
              </a:lnSpc>
            </a:pPr>
            <a:r>
              <a:rPr lang="en-US" sz="2200">
                <a:solidFill>
                  <a:srgbClr val="000000"/>
                </a:solidFill>
                <a:latin typeface="Open Sauce"/>
              </a:rPr>
              <a:t>secureBox_impronta</a:t>
            </a:r>
          </a:p>
        </p:txBody>
      </p:sp>
      <p:sp>
        <p:nvSpPr>
          <p:cNvPr id="23" name="TextBox 23"/>
          <p:cNvSpPr txBox="1"/>
          <p:nvPr/>
        </p:nvSpPr>
        <p:spPr>
          <a:xfrm>
            <a:off x="14215323" y="4859838"/>
            <a:ext cx="2758910"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a:t>
            </a:r>
          </a:p>
          <a:p>
            <a:pPr>
              <a:lnSpc>
                <a:spcPts val="3080"/>
              </a:lnSpc>
            </a:pPr>
            <a:r>
              <a:rPr lang="en-US" sz="2200">
                <a:solidFill>
                  <a:srgbClr val="000000"/>
                </a:solidFill>
                <a:latin typeface="Open Sauce Light"/>
              </a:rPr>
              <a:t>secureBox_impronta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16688" y="4267586"/>
            <a:ext cx="2319519" cy="363220"/>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Fingerprint check</a:t>
            </a:r>
          </a:p>
        </p:txBody>
      </p:sp>
      <p:sp>
        <p:nvSpPr>
          <p:cNvPr id="4" name="Freeform 4"/>
          <p:cNvSpPr/>
          <p:nvPr/>
        </p:nvSpPr>
        <p:spPr>
          <a:xfrm>
            <a:off x="4936207" y="3137221"/>
            <a:ext cx="3987977" cy="2051979"/>
          </a:xfrm>
          <a:custGeom>
            <a:avLst/>
            <a:gdLst/>
            <a:ahLst/>
            <a:cxnLst/>
            <a:rect l="l" t="t" r="r" b="b"/>
            <a:pathLst>
              <a:path w="3987977" h="2051979">
                <a:moveTo>
                  <a:pt x="0" y="0"/>
                </a:moveTo>
                <a:lnTo>
                  <a:pt x="3987977" y="0"/>
                </a:lnTo>
                <a:lnTo>
                  <a:pt x="3987977" y="2051980"/>
                </a:lnTo>
                <a:lnTo>
                  <a:pt x="0" y="2051980"/>
                </a:lnTo>
                <a:lnTo>
                  <a:pt x="0" y="0"/>
                </a:lnTo>
                <a:close/>
              </a:path>
            </a:pathLst>
          </a:custGeom>
          <a:blipFill>
            <a:blip r:embed="rId2"/>
            <a:stretch>
              <a:fillRect/>
            </a:stretch>
          </a:blipFill>
        </p:spPr>
        <p:txBody>
          <a:bodyPr/>
          <a:lstStyle/>
          <a:p>
            <a:endParaRPr lang="it-IT"/>
          </a:p>
        </p:txBody>
      </p:sp>
      <p:sp>
        <p:nvSpPr>
          <p:cNvPr id="5" name="AutoShape 5"/>
          <p:cNvSpPr/>
          <p:nvPr/>
        </p:nvSpPr>
        <p:spPr>
          <a:xfrm>
            <a:off x="2771609" y="4125112"/>
            <a:ext cx="2164431" cy="19050"/>
          </a:xfrm>
          <a:prstGeom prst="line">
            <a:avLst/>
          </a:prstGeom>
          <a:ln w="38100" cap="flat">
            <a:solidFill>
              <a:srgbClr val="000000"/>
            </a:solidFill>
            <a:prstDash val="solid"/>
            <a:headEnd type="none" w="sm" len="sm"/>
            <a:tailEnd type="triangle" w="lg" len="med"/>
          </a:ln>
        </p:spPr>
        <p:txBody>
          <a:bodyPr/>
          <a:lstStyle/>
          <a:p>
            <a:endParaRPr lang="it-IT"/>
          </a:p>
        </p:txBody>
      </p:sp>
      <p:sp>
        <p:nvSpPr>
          <p:cNvPr id="6" name="AutoShape 6"/>
          <p:cNvSpPr/>
          <p:nvPr/>
        </p:nvSpPr>
        <p:spPr>
          <a:xfrm>
            <a:off x="9126994" y="4087013"/>
            <a:ext cx="2164431" cy="19050"/>
          </a:xfrm>
          <a:prstGeom prst="line">
            <a:avLst/>
          </a:prstGeom>
          <a:ln w="38100" cap="flat">
            <a:solidFill>
              <a:srgbClr val="000000"/>
            </a:solidFill>
            <a:prstDash val="solid"/>
            <a:headEnd type="none" w="sm" len="sm"/>
            <a:tailEnd type="triangle" w="lg" len="med"/>
          </a:ln>
        </p:spPr>
        <p:txBody>
          <a:bodyPr/>
          <a:lstStyle/>
          <a:p>
            <a:endParaRPr lang="it-IT"/>
          </a:p>
        </p:txBody>
      </p:sp>
      <p:sp>
        <p:nvSpPr>
          <p:cNvPr id="7" name="Freeform 7"/>
          <p:cNvSpPr/>
          <p:nvPr/>
        </p:nvSpPr>
        <p:spPr>
          <a:xfrm>
            <a:off x="11581225" y="2864441"/>
            <a:ext cx="3003861" cy="2445143"/>
          </a:xfrm>
          <a:custGeom>
            <a:avLst/>
            <a:gdLst/>
            <a:ahLst/>
            <a:cxnLst/>
            <a:rect l="l" t="t" r="r" b="b"/>
            <a:pathLst>
              <a:path w="3003861" h="2445143">
                <a:moveTo>
                  <a:pt x="0" y="0"/>
                </a:moveTo>
                <a:lnTo>
                  <a:pt x="3003861" y="0"/>
                </a:lnTo>
                <a:lnTo>
                  <a:pt x="3003861" y="2445143"/>
                </a:lnTo>
                <a:lnTo>
                  <a:pt x="0" y="2445143"/>
                </a:lnTo>
                <a:lnTo>
                  <a:pt x="0" y="0"/>
                </a:lnTo>
                <a:close/>
              </a:path>
            </a:pathLst>
          </a:custGeom>
          <a:blipFill>
            <a:blip r:embed="rId3"/>
            <a:stretch>
              <a:fillRect/>
            </a:stretch>
          </a:blipFill>
        </p:spPr>
        <p:txBody>
          <a:bodyPr/>
          <a:lstStyle/>
          <a:p>
            <a:endParaRPr lang="it-IT"/>
          </a:p>
        </p:txBody>
      </p:sp>
      <p:sp>
        <p:nvSpPr>
          <p:cNvPr id="8" name="Freeform 8"/>
          <p:cNvSpPr/>
          <p:nvPr/>
        </p:nvSpPr>
        <p:spPr>
          <a:xfrm>
            <a:off x="12539553" y="6433534"/>
            <a:ext cx="1413130" cy="3112706"/>
          </a:xfrm>
          <a:custGeom>
            <a:avLst/>
            <a:gdLst/>
            <a:ahLst/>
            <a:cxnLst/>
            <a:rect l="l" t="t" r="r" b="b"/>
            <a:pathLst>
              <a:path w="1413130" h="3112706">
                <a:moveTo>
                  <a:pt x="0" y="0"/>
                </a:moveTo>
                <a:lnTo>
                  <a:pt x="1413130" y="0"/>
                </a:lnTo>
                <a:lnTo>
                  <a:pt x="1413130" y="3112706"/>
                </a:lnTo>
                <a:lnTo>
                  <a:pt x="0" y="3112706"/>
                </a:lnTo>
                <a:lnTo>
                  <a:pt x="0" y="0"/>
                </a:lnTo>
                <a:close/>
              </a:path>
            </a:pathLst>
          </a:custGeom>
          <a:blipFill>
            <a:blip r:embed="rId4"/>
            <a:stretch>
              <a:fillRect/>
            </a:stretch>
          </a:blipFill>
        </p:spPr>
        <p:txBody>
          <a:bodyPr/>
          <a:lstStyle/>
          <a:p>
            <a:endParaRPr lang="it-IT"/>
          </a:p>
        </p:txBody>
      </p:sp>
      <p:sp>
        <p:nvSpPr>
          <p:cNvPr id="9" name="Freeform 9"/>
          <p:cNvSpPr/>
          <p:nvPr/>
        </p:nvSpPr>
        <p:spPr>
          <a:xfrm>
            <a:off x="5461019" y="6579851"/>
            <a:ext cx="1063670" cy="1079787"/>
          </a:xfrm>
          <a:custGeom>
            <a:avLst/>
            <a:gdLst/>
            <a:ahLst/>
            <a:cxnLst/>
            <a:rect l="l" t="t" r="r" b="b"/>
            <a:pathLst>
              <a:path w="1063670" h="1079787">
                <a:moveTo>
                  <a:pt x="0" y="0"/>
                </a:moveTo>
                <a:lnTo>
                  <a:pt x="1063671" y="0"/>
                </a:lnTo>
                <a:lnTo>
                  <a:pt x="1063671" y="1079786"/>
                </a:lnTo>
                <a:lnTo>
                  <a:pt x="0" y="1079786"/>
                </a:lnTo>
                <a:lnTo>
                  <a:pt x="0" y="0"/>
                </a:lnTo>
                <a:close/>
              </a:path>
            </a:pathLst>
          </a:custGeom>
          <a:blipFill>
            <a:blip r:embed="rId5"/>
            <a:stretch>
              <a:fillRect/>
            </a:stretch>
          </a:blipFill>
        </p:spPr>
        <p:txBody>
          <a:bodyPr/>
          <a:lstStyle/>
          <a:p>
            <a:endParaRPr lang="it-IT"/>
          </a:p>
        </p:txBody>
      </p:sp>
      <p:sp>
        <p:nvSpPr>
          <p:cNvPr id="10" name="Freeform 10"/>
          <p:cNvSpPr/>
          <p:nvPr/>
        </p:nvSpPr>
        <p:spPr>
          <a:xfrm>
            <a:off x="6718589" y="6433534"/>
            <a:ext cx="1413130" cy="3112706"/>
          </a:xfrm>
          <a:custGeom>
            <a:avLst/>
            <a:gdLst/>
            <a:ahLst/>
            <a:cxnLst/>
            <a:rect l="l" t="t" r="r" b="b"/>
            <a:pathLst>
              <a:path w="1413130" h="3112706">
                <a:moveTo>
                  <a:pt x="0" y="0"/>
                </a:moveTo>
                <a:lnTo>
                  <a:pt x="1413130" y="0"/>
                </a:lnTo>
                <a:lnTo>
                  <a:pt x="1413130" y="3112706"/>
                </a:lnTo>
                <a:lnTo>
                  <a:pt x="0" y="3112706"/>
                </a:lnTo>
                <a:lnTo>
                  <a:pt x="0" y="0"/>
                </a:lnTo>
                <a:close/>
              </a:path>
            </a:pathLst>
          </a:custGeom>
          <a:blipFill>
            <a:blip r:embed="rId4"/>
            <a:stretch>
              <a:fillRect/>
            </a:stretch>
          </a:blipFill>
        </p:spPr>
        <p:txBody>
          <a:bodyPr/>
          <a:lstStyle/>
          <a:p>
            <a:endParaRPr lang="it-IT"/>
          </a:p>
        </p:txBody>
      </p:sp>
      <p:sp>
        <p:nvSpPr>
          <p:cNvPr id="11" name="AutoShape 11"/>
          <p:cNvSpPr/>
          <p:nvPr/>
        </p:nvSpPr>
        <p:spPr>
          <a:xfrm flipH="1">
            <a:off x="8406644" y="7256781"/>
            <a:ext cx="3620557" cy="24643"/>
          </a:xfrm>
          <a:prstGeom prst="line">
            <a:avLst/>
          </a:prstGeom>
          <a:ln w="38100" cap="flat">
            <a:solidFill>
              <a:srgbClr val="000000"/>
            </a:solidFill>
            <a:prstDash val="solid"/>
            <a:headEnd type="none" w="sm" len="sm"/>
            <a:tailEnd type="triangle" w="lg" len="med"/>
          </a:ln>
        </p:spPr>
        <p:txBody>
          <a:bodyPr/>
          <a:lstStyle/>
          <a:p>
            <a:endParaRPr lang="it-IT"/>
          </a:p>
        </p:txBody>
      </p:sp>
      <p:sp>
        <p:nvSpPr>
          <p:cNvPr id="12" name="AutoShape 12"/>
          <p:cNvSpPr/>
          <p:nvPr/>
        </p:nvSpPr>
        <p:spPr>
          <a:xfrm>
            <a:off x="13915306" y="4888413"/>
            <a:ext cx="0" cy="1390556"/>
          </a:xfrm>
          <a:prstGeom prst="line">
            <a:avLst/>
          </a:prstGeom>
          <a:ln w="38100" cap="flat">
            <a:solidFill>
              <a:srgbClr val="000000"/>
            </a:solidFill>
            <a:prstDash val="solid"/>
            <a:headEnd type="none" w="sm" len="sm"/>
            <a:tailEnd type="triangle" w="lg" len="med"/>
          </a:ln>
        </p:spPr>
        <p:txBody>
          <a:bodyPr/>
          <a:lstStyle/>
          <a:p>
            <a:endParaRPr lang="it-IT"/>
          </a:p>
        </p:txBody>
      </p:sp>
      <p:sp>
        <p:nvSpPr>
          <p:cNvPr id="14" name="AutoShape 14"/>
          <p:cNvSpPr/>
          <p:nvPr/>
        </p:nvSpPr>
        <p:spPr>
          <a:xfrm flipV="1">
            <a:off x="8503982" y="7640587"/>
            <a:ext cx="3544128" cy="20909"/>
          </a:xfrm>
          <a:prstGeom prst="line">
            <a:avLst/>
          </a:prstGeom>
          <a:ln w="38100" cap="flat">
            <a:solidFill>
              <a:srgbClr val="000000"/>
            </a:solidFill>
            <a:prstDash val="sysDot"/>
            <a:headEnd type="none" w="sm" len="sm"/>
            <a:tailEnd type="arrow" w="med" len="sm"/>
          </a:ln>
        </p:spPr>
        <p:txBody>
          <a:bodyPr/>
          <a:lstStyle/>
          <a:p>
            <a:endParaRPr lang="it-IT"/>
          </a:p>
        </p:txBody>
      </p:sp>
      <p:sp>
        <p:nvSpPr>
          <p:cNvPr id="15" name="AutoShape 15"/>
          <p:cNvSpPr/>
          <p:nvPr/>
        </p:nvSpPr>
        <p:spPr>
          <a:xfrm>
            <a:off x="8452178" y="8938644"/>
            <a:ext cx="3641495" cy="0"/>
          </a:xfrm>
          <a:prstGeom prst="line">
            <a:avLst/>
          </a:prstGeom>
          <a:ln w="38100" cap="flat">
            <a:solidFill>
              <a:srgbClr val="000000"/>
            </a:solidFill>
            <a:prstDash val="solid"/>
            <a:headEnd type="none" w="sm" len="sm"/>
            <a:tailEnd type="triangle" w="lg" len="med"/>
          </a:ln>
        </p:spPr>
        <p:txBody>
          <a:bodyPr/>
          <a:lstStyle/>
          <a:p>
            <a:endParaRPr lang="it-IT"/>
          </a:p>
        </p:txBody>
      </p:sp>
      <p:sp>
        <p:nvSpPr>
          <p:cNvPr id="16" name="AutoShape 16"/>
          <p:cNvSpPr/>
          <p:nvPr/>
        </p:nvSpPr>
        <p:spPr>
          <a:xfrm flipH="1">
            <a:off x="12594016" y="5189657"/>
            <a:ext cx="0" cy="1139347"/>
          </a:xfrm>
          <a:prstGeom prst="line">
            <a:avLst/>
          </a:prstGeom>
          <a:ln w="38100" cap="flat">
            <a:solidFill>
              <a:srgbClr val="000000"/>
            </a:solidFill>
            <a:prstDash val="sysDot"/>
            <a:headEnd type="none" w="sm" len="sm"/>
            <a:tailEnd type="arrow" w="med" len="sm"/>
          </a:ln>
        </p:spPr>
        <p:txBody>
          <a:bodyPr/>
          <a:lstStyle/>
          <a:p>
            <a:endParaRPr lang="it-IT"/>
          </a:p>
        </p:txBody>
      </p:sp>
      <p:sp>
        <p:nvSpPr>
          <p:cNvPr id="17" name="Freeform 17"/>
          <p:cNvSpPr/>
          <p:nvPr/>
        </p:nvSpPr>
        <p:spPr>
          <a:xfrm>
            <a:off x="4832453" y="7943660"/>
            <a:ext cx="1571811" cy="1571811"/>
          </a:xfrm>
          <a:custGeom>
            <a:avLst/>
            <a:gdLst/>
            <a:ahLst/>
            <a:cxnLst/>
            <a:rect l="l" t="t" r="r" b="b"/>
            <a:pathLst>
              <a:path w="1571811" h="1571811">
                <a:moveTo>
                  <a:pt x="0" y="0"/>
                </a:moveTo>
                <a:lnTo>
                  <a:pt x="1571811" y="0"/>
                </a:lnTo>
                <a:lnTo>
                  <a:pt x="1571811" y="1571811"/>
                </a:lnTo>
                <a:lnTo>
                  <a:pt x="0" y="15718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18" name="TextBox 18"/>
          <p:cNvSpPr txBox="1"/>
          <p:nvPr/>
        </p:nvSpPr>
        <p:spPr>
          <a:xfrm>
            <a:off x="1028700" y="678023"/>
            <a:ext cx="15825316"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KeyPad Password Authentication</a:t>
            </a:r>
          </a:p>
        </p:txBody>
      </p:sp>
      <p:sp>
        <p:nvSpPr>
          <p:cNvPr id="19" name="TextBox 19"/>
          <p:cNvSpPr txBox="1"/>
          <p:nvPr/>
        </p:nvSpPr>
        <p:spPr>
          <a:xfrm>
            <a:off x="11907150" y="2183487"/>
            <a:ext cx="2677935"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MQTT CLIENT</a:t>
            </a:r>
          </a:p>
        </p:txBody>
      </p:sp>
      <p:sp>
        <p:nvSpPr>
          <p:cNvPr id="20" name="TextBox 20"/>
          <p:cNvSpPr txBox="1"/>
          <p:nvPr/>
        </p:nvSpPr>
        <p:spPr>
          <a:xfrm>
            <a:off x="9050399" y="3228494"/>
            <a:ext cx="2530826"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I2C comunication: IMP_OK</a:t>
            </a:r>
          </a:p>
        </p:txBody>
      </p:sp>
      <p:sp>
        <p:nvSpPr>
          <p:cNvPr id="21" name="TextBox 21"/>
          <p:cNvSpPr txBox="1"/>
          <p:nvPr/>
        </p:nvSpPr>
        <p:spPr>
          <a:xfrm>
            <a:off x="11117154" y="9536715"/>
            <a:ext cx="4257929"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MOSQUITTO BROKER</a:t>
            </a:r>
          </a:p>
        </p:txBody>
      </p:sp>
      <p:sp>
        <p:nvSpPr>
          <p:cNvPr id="22" name="TextBox 22"/>
          <p:cNvSpPr txBox="1"/>
          <p:nvPr/>
        </p:nvSpPr>
        <p:spPr>
          <a:xfrm>
            <a:off x="5453837" y="5966809"/>
            <a:ext cx="2952717"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MQTT CLIENT</a:t>
            </a:r>
          </a:p>
        </p:txBody>
      </p:sp>
      <p:sp>
        <p:nvSpPr>
          <p:cNvPr id="23" name="TextBox 23"/>
          <p:cNvSpPr txBox="1"/>
          <p:nvPr/>
        </p:nvSpPr>
        <p:spPr>
          <a:xfrm>
            <a:off x="8406501" y="6404959"/>
            <a:ext cx="3174724"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 &amp; Subscribe</a:t>
            </a:r>
          </a:p>
          <a:p>
            <a:pPr>
              <a:lnSpc>
                <a:spcPts val="3080"/>
              </a:lnSpc>
            </a:pPr>
            <a:r>
              <a:rPr lang="en-US" sz="2200">
                <a:solidFill>
                  <a:srgbClr val="000000"/>
                </a:solidFill>
                <a:latin typeface="Open Sauce Light"/>
              </a:rPr>
              <a:t>secureBox_pswCheck</a:t>
            </a:r>
          </a:p>
        </p:txBody>
      </p:sp>
      <p:sp>
        <p:nvSpPr>
          <p:cNvPr id="24" name="TextBox 24"/>
          <p:cNvSpPr txBox="1"/>
          <p:nvPr/>
        </p:nvSpPr>
        <p:spPr>
          <a:xfrm>
            <a:off x="14074839" y="4859838"/>
            <a:ext cx="3043977"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a:t>
            </a:r>
          </a:p>
          <a:p>
            <a:pPr>
              <a:lnSpc>
                <a:spcPts val="3080"/>
              </a:lnSpc>
            </a:pPr>
            <a:r>
              <a:rPr lang="en-US" sz="2200">
                <a:solidFill>
                  <a:srgbClr val="000000"/>
                </a:solidFill>
                <a:latin typeface="Open Sauce Light"/>
              </a:rPr>
              <a:t>secureBox_pswCheck</a:t>
            </a:r>
          </a:p>
        </p:txBody>
      </p:sp>
      <p:sp>
        <p:nvSpPr>
          <p:cNvPr id="25" name="TextBox 25"/>
          <p:cNvSpPr txBox="1"/>
          <p:nvPr/>
        </p:nvSpPr>
        <p:spPr>
          <a:xfrm>
            <a:off x="8406644" y="7975821"/>
            <a:ext cx="3500507"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a:t>
            </a:r>
          </a:p>
          <a:p>
            <a:pPr>
              <a:lnSpc>
                <a:spcPts val="3080"/>
              </a:lnSpc>
            </a:pPr>
            <a:r>
              <a:rPr lang="en-US" sz="2200">
                <a:solidFill>
                  <a:srgbClr val="000000"/>
                </a:solidFill>
                <a:latin typeface="Open Sauce Light"/>
              </a:rPr>
              <a:t>secureBox_pswResult</a:t>
            </a:r>
          </a:p>
        </p:txBody>
      </p:sp>
      <p:sp>
        <p:nvSpPr>
          <p:cNvPr id="26" name="TextBox 26"/>
          <p:cNvSpPr txBox="1"/>
          <p:nvPr/>
        </p:nvSpPr>
        <p:spPr>
          <a:xfrm>
            <a:off x="9495576" y="5114925"/>
            <a:ext cx="3043977"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 &amp; Subscribe:</a:t>
            </a:r>
          </a:p>
          <a:p>
            <a:pPr>
              <a:lnSpc>
                <a:spcPts val="3080"/>
              </a:lnSpc>
            </a:pPr>
            <a:r>
              <a:rPr lang="en-US" sz="2200">
                <a:solidFill>
                  <a:srgbClr val="000000"/>
                </a:solidFill>
                <a:latin typeface="Open Sauce Light"/>
              </a:rPr>
              <a:t>secureBox_pswResult</a:t>
            </a:r>
          </a:p>
        </p:txBody>
      </p:sp>
      <p:sp>
        <p:nvSpPr>
          <p:cNvPr id="27" name="TextBox 27"/>
          <p:cNvSpPr txBox="1"/>
          <p:nvPr/>
        </p:nvSpPr>
        <p:spPr>
          <a:xfrm>
            <a:off x="2123432" y="8522148"/>
            <a:ext cx="2432796" cy="376735"/>
          </a:xfrm>
          <a:prstGeom prst="rect">
            <a:avLst/>
          </a:prstGeom>
        </p:spPr>
        <p:txBody>
          <a:bodyPr lIns="0" tIns="0" rIns="0" bIns="0" rtlCol="0" anchor="t">
            <a:spAutoFit/>
          </a:bodyPr>
          <a:lstStyle/>
          <a:p>
            <a:pPr>
              <a:lnSpc>
                <a:spcPts val="3116"/>
              </a:lnSpc>
            </a:pPr>
            <a:r>
              <a:rPr lang="en-US" sz="2226">
                <a:solidFill>
                  <a:srgbClr val="000000"/>
                </a:solidFill>
                <a:latin typeface="Open Sauce"/>
              </a:rPr>
              <a:t>Password check</a:t>
            </a:r>
          </a:p>
        </p:txBody>
      </p:sp>
      <p:sp>
        <p:nvSpPr>
          <p:cNvPr id="28" name="Freeform 28"/>
          <p:cNvSpPr/>
          <p:nvPr/>
        </p:nvSpPr>
        <p:spPr>
          <a:xfrm>
            <a:off x="154753" y="3228387"/>
            <a:ext cx="2492863" cy="1869648"/>
          </a:xfrm>
          <a:custGeom>
            <a:avLst/>
            <a:gdLst/>
            <a:ahLst/>
            <a:cxnLst/>
            <a:rect l="l" t="t" r="r" b="b"/>
            <a:pathLst>
              <a:path w="2492863" h="1869648">
                <a:moveTo>
                  <a:pt x="0" y="0"/>
                </a:moveTo>
                <a:lnTo>
                  <a:pt x="2492863" y="0"/>
                </a:lnTo>
                <a:lnTo>
                  <a:pt x="2492863" y="1869648"/>
                </a:lnTo>
                <a:lnTo>
                  <a:pt x="0" y="1869648"/>
                </a:lnTo>
                <a:lnTo>
                  <a:pt x="0" y="0"/>
                </a:lnTo>
                <a:close/>
              </a:path>
            </a:pathLst>
          </a:custGeom>
          <a:blipFill>
            <a:blip r:embed="rId8"/>
            <a:stretch>
              <a:fillRect/>
            </a:stretch>
          </a:blipFill>
        </p:spPr>
        <p:txBody>
          <a:bodyPr/>
          <a:lstStyle/>
          <a:p>
            <a:endParaRPr lang="it-IT"/>
          </a:p>
        </p:txBody>
      </p:sp>
      <p:sp>
        <p:nvSpPr>
          <p:cNvPr id="29" name="AutoShape 29"/>
          <p:cNvSpPr/>
          <p:nvPr/>
        </p:nvSpPr>
        <p:spPr>
          <a:xfrm flipV="1">
            <a:off x="13064105" y="5281926"/>
            <a:ext cx="0" cy="1047079"/>
          </a:xfrm>
          <a:prstGeom prst="line">
            <a:avLst/>
          </a:prstGeom>
          <a:ln w="38100" cap="flat">
            <a:solidFill>
              <a:srgbClr val="000000"/>
            </a:solidFill>
            <a:prstDash val="solid"/>
            <a:headEnd type="none" w="sm" len="sm"/>
            <a:tailEnd type="triangle" w="lg" len="med"/>
          </a:ln>
        </p:spPr>
        <p:txBody>
          <a:bodyPr/>
          <a:lstStyle/>
          <a:p>
            <a:endParaRPr lang="it-I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22736" y="4004030"/>
            <a:ext cx="3003861" cy="2445143"/>
          </a:xfrm>
          <a:custGeom>
            <a:avLst/>
            <a:gdLst/>
            <a:ahLst/>
            <a:cxnLst/>
            <a:rect l="l" t="t" r="r" b="b"/>
            <a:pathLst>
              <a:path w="3003861" h="2445143">
                <a:moveTo>
                  <a:pt x="0" y="0"/>
                </a:moveTo>
                <a:lnTo>
                  <a:pt x="3003861" y="0"/>
                </a:lnTo>
                <a:lnTo>
                  <a:pt x="3003861" y="2445143"/>
                </a:lnTo>
                <a:lnTo>
                  <a:pt x="0" y="2445143"/>
                </a:lnTo>
                <a:lnTo>
                  <a:pt x="0" y="0"/>
                </a:lnTo>
                <a:close/>
              </a:path>
            </a:pathLst>
          </a:custGeom>
          <a:blipFill>
            <a:blip r:embed="rId2"/>
            <a:stretch>
              <a:fillRect/>
            </a:stretch>
          </a:blipFill>
        </p:spPr>
        <p:txBody>
          <a:bodyPr/>
          <a:lstStyle/>
          <a:p>
            <a:endParaRPr lang="it-IT"/>
          </a:p>
        </p:txBody>
      </p:sp>
      <p:sp>
        <p:nvSpPr>
          <p:cNvPr id="4" name="Freeform 4"/>
          <p:cNvSpPr/>
          <p:nvPr/>
        </p:nvSpPr>
        <p:spPr>
          <a:xfrm>
            <a:off x="10310873" y="4030835"/>
            <a:ext cx="1413130" cy="3112706"/>
          </a:xfrm>
          <a:custGeom>
            <a:avLst/>
            <a:gdLst/>
            <a:ahLst/>
            <a:cxnLst/>
            <a:rect l="l" t="t" r="r" b="b"/>
            <a:pathLst>
              <a:path w="1413130" h="3112706">
                <a:moveTo>
                  <a:pt x="0" y="0"/>
                </a:moveTo>
                <a:lnTo>
                  <a:pt x="1413130" y="0"/>
                </a:lnTo>
                <a:lnTo>
                  <a:pt x="1413130" y="3112706"/>
                </a:lnTo>
                <a:lnTo>
                  <a:pt x="0" y="3112706"/>
                </a:lnTo>
                <a:lnTo>
                  <a:pt x="0" y="0"/>
                </a:lnTo>
                <a:close/>
              </a:path>
            </a:pathLst>
          </a:custGeom>
          <a:blipFill>
            <a:blip r:embed="rId3"/>
            <a:stretch>
              <a:fillRect/>
            </a:stretch>
          </a:blipFill>
        </p:spPr>
        <p:txBody>
          <a:bodyPr/>
          <a:lstStyle/>
          <a:p>
            <a:endParaRPr lang="it-IT"/>
          </a:p>
        </p:txBody>
      </p:sp>
      <p:sp>
        <p:nvSpPr>
          <p:cNvPr id="5" name="Freeform 5"/>
          <p:cNvSpPr/>
          <p:nvPr/>
        </p:nvSpPr>
        <p:spPr>
          <a:xfrm>
            <a:off x="14003311" y="4146815"/>
            <a:ext cx="1063670" cy="1079787"/>
          </a:xfrm>
          <a:custGeom>
            <a:avLst/>
            <a:gdLst/>
            <a:ahLst/>
            <a:cxnLst/>
            <a:rect l="l" t="t" r="r" b="b"/>
            <a:pathLst>
              <a:path w="1063670" h="1079787">
                <a:moveTo>
                  <a:pt x="0" y="0"/>
                </a:moveTo>
                <a:lnTo>
                  <a:pt x="1063670" y="0"/>
                </a:lnTo>
                <a:lnTo>
                  <a:pt x="1063670" y="1079786"/>
                </a:lnTo>
                <a:lnTo>
                  <a:pt x="0" y="1079786"/>
                </a:lnTo>
                <a:lnTo>
                  <a:pt x="0" y="0"/>
                </a:lnTo>
                <a:close/>
              </a:path>
            </a:pathLst>
          </a:custGeom>
          <a:blipFill>
            <a:blip r:embed="rId4"/>
            <a:stretch>
              <a:fillRect/>
            </a:stretch>
          </a:blipFill>
        </p:spPr>
        <p:txBody>
          <a:bodyPr/>
          <a:lstStyle/>
          <a:p>
            <a:endParaRPr lang="it-IT"/>
          </a:p>
        </p:txBody>
      </p:sp>
      <p:sp>
        <p:nvSpPr>
          <p:cNvPr id="6" name="Freeform 6"/>
          <p:cNvSpPr/>
          <p:nvPr/>
        </p:nvSpPr>
        <p:spPr>
          <a:xfrm>
            <a:off x="15162829" y="4023466"/>
            <a:ext cx="1413130" cy="3112706"/>
          </a:xfrm>
          <a:custGeom>
            <a:avLst/>
            <a:gdLst/>
            <a:ahLst/>
            <a:cxnLst/>
            <a:rect l="l" t="t" r="r" b="b"/>
            <a:pathLst>
              <a:path w="1413130" h="3112706">
                <a:moveTo>
                  <a:pt x="0" y="0"/>
                </a:moveTo>
                <a:lnTo>
                  <a:pt x="1413131" y="0"/>
                </a:lnTo>
                <a:lnTo>
                  <a:pt x="1413131" y="3112706"/>
                </a:lnTo>
                <a:lnTo>
                  <a:pt x="0" y="3112706"/>
                </a:lnTo>
                <a:lnTo>
                  <a:pt x="0" y="0"/>
                </a:lnTo>
                <a:close/>
              </a:path>
            </a:pathLst>
          </a:custGeom>
          <a:blipFill>
            <a:blip r:embed="rId3"/>
            <a:stretch>
              <a:fillRect/>
            </a:stretch>
          </a:blipFill>
        </p:spPr>
        <p:txBody>
          <a:bodyPr/>
          <a:lstStyle/>
          <a:p>
            <a:endParaRPr lang="it-IT"/>
          </a:p>
        </p:txBody>
      </p:sp>
      <p:sp>
        <p:nvSpPr>
          <p:cNvPr id="7" name="AutoShape 7"/>
          <p:cNvSpPr/>
          <p:nvPr/>
        </p:nvSpPr>
        <p:spPr>
          <a:xfrm flipH="1">
            <a:off x="11920080" y="6410687"/>
            <a:ext cx="3118466" cy="0"/>
          </a:xfrm>
          <a:prstGeom prst="line">
            <a:avLst/>
          </a:prstGeom>
          <a:ln w="38100" cap="flat">
            <a:solidFill>
              <a:srgbClr val="000000"/>
            </a:solidFill>
            <a:prstDash val="sysDot"/>
            <a:headEnd type="none" w="sm" len="sm"/>
            <a:tailEnd type="arrow" w="med" len="sm"/>
          </a:ln>
        </p:spPr>
        <p:txBody>
          <a:bodyPr/>
          <a:lstStyle/>
          <a:p>
            <a:endParaRPr lang="it-IT"/>
          </a:p>
        </p:txBody>
      </p:sp>
      <p:sp>
        <p:nvSpPr>
          <p:cNvPr id="8" name="AutoShape 8"/>
          <p:cNvSpPr/>
          <p:nvPr/>
        </p:nvSpPr>
        <p:spPr>
          <a:xfrm>
            <a:off x="11920080" y="5598869"/>
            <a:ext cx="3146801" cy="16516"/>
          </a:xfrm>
          <a:prstGeom prst="line">
            <a:avLst/>
          </a:prstGeom>
          <a:ln w="38100" cap="flat">
            <a:solidFill>
              <a:srgbClr val="000000"/>
            </a:solidFill>
            <a:prstDash val="solid"/>
            <a:headEnd type="none" w="sm" len="sm"/>
            <a:tailEnd type="triangle" w="lg" len="med"/>
          </a:ln>
        </p:spPr>
        <p:txBody>
          <a:bodyPr/>
          <a:lstStyle/>
          <a:p>
            <a:endParaRPr lang="it-IT"/>
          </a:p>
        </p:txBody>
      </p:sp>
      <p:sp>
        <p:nvSpPr>
          <p:cNvPr id="9" name="AutoShape 9"/>
          <p:cNvSpPr/>
          <p:nvPr/>
        </p:nvSpPr>
        <p:spPr>
          <a:xfrm flipV="1">
            <a:off x="6912466" y="5289630"/>
            <a:ext cx="3145075" cy="5667"/>
          </a:xfrm>
          <a:prstGeom prst="line">
            <a:avLst/>
          </a:prstGeom>
          <a:ln w="38100" cap="flat">
            <a:solidFill>
              <a:srgbClr val="000000"/>
            </a:solidFill>
            <a:prstDash val="solid"/>
            <a:headEnd type="none" w="sm" len="sm"/>
            <a:tailEnd type="triangle" w="lg" len="med"/>
          </a:ln>
        </p:spPr>
        <p:txBody>
          <a:bodyPr/>
          <a:lstStyle/>
          <a:p>
            <a:endParaRPr lang="it-IT"/>
          </a:p>
        </p:txBody>
      </p:sp>
      <p:sp>
        <p:nvSpPr>
          <p:cNvPr id="11" name="TextBox 11"/>
          <p:cNvSpPr txBox="1"/>
          <p:nvPr/>
        </p:nvSpPr>
        <p:spPr>
          <a:xfrm>
            <a:off x="1028700" y="678023"/>
            <a:ext cx="15825316"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Temperature &amp; Humidity Control</a:t>
            </a:r>
          </a:p>
        </p:txBody>
      </p:sp>
      <p:sp>
        <p:nvSpPr>
          <p:cNvPr id="12" name="TextBox 12"/>
          <p:cNvSpPr txBox="1"/>
          <p:nvPr/>
        </p:nvSpPr>
        <p:spPr>
          <a:xfrm>
            <a:off x="4286662" y="3421235"/>
            <a:ext cx="2677935"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MQTT CLIENT</a:t>
            </a:r>
          </a:p>
        </p:txBody>
      </p:sp>
      <p:sp>
        <p:nvSpPr>
          <p:cNvPr id="13" name="TextBox 13"/>
          <p:cNvSpPr txBox="1"/>
          <p:nvPr/>
        </p:nvSpPr>
        <p:spPr>
          <a:xfrm>
            <a:off x="8888473" y="3218416"/>
            <a:ext cx="4257929"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MOSQUITTO BROKER</a:t>
            </a:r>
          </a:p>
        </p:txBody>
      </p:sp>
      <p:sp>
        <p:nvSpPr>
          <p:cNvPr id="14" name="TextBox 14"/>
          <p:cNvSpPr txBox="1"/>
          <p:nvPr/>
        </p:nvSpPr>
        <p:spPr>
          <a:xfrm>
            <a:off x="14003311" y="3218416"/>
            <a:ext cx="2952717"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MQTT CLIENT</a:t>
            </a:r>
          </a:p>
        </p:txBody>
      </p:sp>
      <p:sp>
        <p:nvSpPr>
          <p:cNvPr id="15" name="TextBox 15"/>
          <p:cNvSpPr txBox="1"/>
          <p:nvPr/>
        </p:nvSpPr>
        <p:spPr>
          <a:xfrm>
            <a:off x="11981178" y="4786047"/>
            <a:ext cx="2710653"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a:t>
            </a:r>
          </a:p>
          <a:p>
            <a:pPr>
              <a:lnSpc>
                <a:spcPts val="3080"/>
              </a:lnSpc>
            </a:pPr>
            <a:r>
              <a:rPr lang="en-US" sz="2200">
                <a:solidFill>
                  <a:srgbClr val="000000"/>
                </a:solidFill>
                <a:latin typeface="Open Sauce Light"/>
              </a:rPr>
              <a:t>secureBox_impronta</a:t>
            </a:r>
          </a:p>
        </p:txBody>
      </p:sp>
      <p:sp>
        <p:nvSpPr>
          <p:cNvPr id="16" name="TextBox 16"/>
          <p:cNvSpPr txBox="1"/>
          <p:nvPr/>
        </p:nvSpPr>
        <p:spPr>
          <a:xfrm>
            <a:off x="12000981" y="6610115"/>
            <a:ext cx="2884870" cy="753745"/>
          </a:xfrm>
          <a:prstGeom prst="rect">
            <a:avLst/>
          </a:prstGeom>
        </p:spPr>
        <p:txBody>
          <a:bodyPr lIns="0" tIns="0" rIns="0" bIns="0" rtlCol="0" anchor="t">
            <a:spAutoFit/>
          </a:bodyPr>
          <a:lstStyle/>
          <a:p>
            <a:pPr>
              <a:lnSpc>
                <a:spcPts val="3080"/>
              </a:lnSpc>
            </a:pPr>
            <a:r>
              <a:rPr lang="en-US" sz="2200">
                <a:solidFill>
                  <a:srgbClr val="000000"/>
                </a:solidFill>
                <a:latin typeface="Open Sauce"/>
              </a:rPr>
              <a:t>Subscribe:</a:t>
            </a:r>
          </a:p>
          <a:p>
            <a:pPr>
              <a:lnSpc>
                <a:spcPts val="3080"/>
              </a:lnSpc>
            </a:pPr>
            <a:r>
              <a:rPr lang="en-US" sz="2200">
                <a:solidFill>
                  <a:srgbClr val="000000"/>
                </a:solidFill>
                <a:latin typeface="Open Sauce"/>
              </a:rPr>
              <a:t>secureBox_impronta</a:t>
            </a:r>
          </a:p>
        </p:txBody>
      </p:sp>
      <p:sp>
        <p:nvSpPr>
          <p:cNvPr id="17" name="TextBox 17"/>
          <p:cNvSpPr txBox="1"/>
          <p:nvPr/>
        </p:nvSpPr>
        <p:spPr>
          <a:xfrm>
            <a:off x="6964598" y="4082332"/>
            <a:ext cx="3256500" cy="1144270"/>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a:t>
            </a:r>
          </a:p>
          <a:p>
            <a:pPr>
              <a:lnSpc>
                <a:spcPts val="3080"/>
              </a:lnSpc>
            </a:pPr>
            <a:r>
              <a:rPr lang="en-US" sz="2200">
                <a:solidFill>
                  <a:srgbClr val="000000"/>
                </a:solidFill>
                <a:latin typeface="Open Sauce Light"/>
              </a:rPr>
              <a:t>secureBox_temperatura</a:t>
            </a:r>
          </a:p>
          <a:p>
            <a:pPr>
              <a:lnSpc>
                <a:spcPts val="3080"/>
              </a:lnSpc>
            </a:pPr>
            <a:r>
              <a:rPr lang="en-US" sz="2200">
                <a:solidFill>
                  <a:srgbClr val="000000"/>
                </a:solidFill>
                <a:latin typeface="Open Sauce Light"/>
              </a:rPr>
              <a:t>secureBox_umidita</a:t>
            </a:r>
          </a:p>
        </p:txBody>
      </p:sp>
      <p:sp>
        <p:nvSpPr>
          <p:cNvPr id="18" name="Freeform 18"/>
          <p:cNvSpPr/>
          <p:nvPr/>
        </p:nvSpPr>
        <p:spPr>
          <a:xfrm>
            <a:off x="926689" y="4156908"/>
            <a:ext cx="2406270" cy="2406270"/>
          </a:xfrm>
          <a:custGeom>
            <a:avLst/>
            <a:gdLst/>
            <a:ahLst/>
            <a:cxnLst/>
            <a:rect l="l" t="t" r="r" b="b"/>
            <a:pathLst>
              <a:path w="2406270" h="2406270">
                <a:moveTo>
                  <a:pt x="0" y="0"/>
                </a:moveTo>
                <a:lnTo>
                  <a:pt x="2406270" y="0"/>
                </a:lnTo>
                <a:lnTo>
                  <a:pt x="2406270" y="2406270"/>
                </a:lnTo>
                <a:lnTo>
                  <a:pt x="0" y="2406270"/>
                </a:lnTo>
                <a:lnTo>
                  <a:pt x="0" y="0"/>
                </a:lnTo>
                <a:close/>
              </a:path>
            </a:pathLst>
          </a:custGeom>
          <a:blipFill>
            <a:blip r:embed="rId5"/>
            <a:stretch>
              <a:fillRect/>
            </a:stretch>
          </a:blipFill>
        </p:spPr>
        <p:txBody>
          <a:bodyPr/>
          <a:lstStyle/>
          <a:p>
            <a:endParaRPr lang="it-IT"/>
          </a:p>
        </p:txBody>
      </p:sp>
      <p:sp>
        <p:nvSpPr>
          <p:cNvPr id="19" name="AutoShape 19"/>
          <p:cNvSpPr/>
          <p:nvPr/>
        </p:nvSpPr>
        <p:spPr>
          <a:xfrm>
            <a:off x="2843182" y="5386848"/>
            <a:ext cx="979555" cy="0"/>
          </a:xfrm>
          <a:prstGeom prst="line">
            <a:avLst/>
          </a:prstGeom>
          <a:ln w="38100" cap="flat">
            <a:solidFill>
              <a:srgbClr val="000000"/>
            </a:solidFill>
            <a:prstDash val="solid"/>
            <a:headEnd type="none" w="sm" len="sm"/>
            <a:tailEnd type="triangle" w="lg" len="med"/>
          </a:ln>
        </p:spPr>
        <p:txBody>
          <a:bodyPr/>
          <a:lstStyle/>
          <a:p>
            <a:endParaRPr lang="it-I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936207" y="3137221"/>
            <a:ext cx="3987977" cy="2051979"/>
          </a:xfrm>
          <a:custGeom>
            <a:avLst/>
            <a:gdLst/>
            <a:ahLst/>
            <a:cxnLst/>
            <a:rect l="l" t="t" r="r" b="b"/>
            <a:pathLst>
              <a:path w="3987977" h="2051979">
                <a:moveTo>
                  <a:pt x="0" y="0"/>
                </a:moveTo>
                <a:lnTo>
                  <a:pt x="3987977" y="0"/>
                </a:lnTo>
                <a:lnTo>
                  <a:pt x="3987977" y="2051980"/>
                </a:lnTo>
                <a:lnTo>
                  <a:pt x="0" y="2051980"/>
                </a:lnTo>
                <a:lnTo>
                  <a:pt x="0" y="0"/>
                </a:lnTo>
                <a:close/>
              </a:path>
            </a:pathLst>
          </a:custGeom>
          <a:blipFill>
            <a:blip r:embed="rId2"/>
            <a:stretch>
              <a:fillRect/>
            </a:stretch>
          </a:blipFill>
        </p:spPr>
        <p:txBody>
          <a:bodyPr/>
          <a:lstStyle/>
          <a:p>
            <a:endParaRPr lang="it-IT"/>
          </a:p>
        </p:txBody>
      </p:sp>
      <p:sp>
        <p:nvSpPr>
          <p:cNvPr id="4" name="AutoShape 4"/>
          <p:cNvSpPr/>
          <p:nvPr/>
        </p:nvSpPr>
        <p:spPr>
          <a:xfrm>
            <a:off x="2771609" y="4125112"/>
            <a:ext cx="2164431" cy="19050"/>
          </a:xfrm>
          <a:prstGeom prst="line">
            <a:avLst/>
          </a:prstGeom>
          <a:ln w="38100" cap="flat">
            <a:solidFill>
              <a:srgbClr val="000000"/>
            </a:solidFill>
            <a:prstDash val="solid"/>
            <a:headEnd type="none" w="sm" len="sm"/>
            <a:tailEnd type="triangle" w="lg" len="med"/>
          </a:ln>
        </p:spPr>
        <p:txBody>
          <a:bodyPr/>
          <a:lstStyle/>
          <a:p>
            <a:endParaRPr lang="it-IT"/>
          </a:p>
        </p:txBody>
      </p:sp>
      <p:sp>
        <p:nvSpPr>
          <p:cNvPr id="5" name="AutoShape 5"/>
          <p:cNvSpPr/>
          <p:nvPr/>
        </p:nvSpPr>
        <p:spPr>
          <a:xfrm>
            <a:off x="9126994" y="4087013"/>
            <a:ext cx="2164431" cy="19050"/>
          </a:xfrm>
          <a:prstGeom prst="line">
            <a:avLst/>
          </a:prstGeom>
          <a:ln w="38100" cap="flat">
            <a:solidFill>
              <a:srgbClr val="000000"/>
            </a:solidFill>
            <a:prstDash val="solid"/>
            <a:headEnd type="none" w="sm" len="sm"/>
            <a:tailEnd type="triangle" w="lg" len="med"/>
          </a:ln>
        </p:spPr>
        <p:txBody>
          <a:bodyPr/>
          <a:lstStyle/>
          <a:p>
            <a:endParaRPr lang="it-IT"/>
          </a:p>
        </p:txBody>
      </p:sp>
      <p:sp>
        <p:nvSpPr>
          <p:cNvPr id="6" name="Freeform 6"/>
          <p:cNvSpPr/>
          <p:nvPr/>
        </p:nvSpPr>
        <p:spPr>
          <a:xfrm>
            <a:off x="11581225" y="2864441"/>
            <a:ext cx="3003861" cy="2445143"/>
          </a:xfrm>
          <a:custGeom>
            <a:avLst/>
            <a:gdLst/>
            <a:ahLst/>
            <a:cxnLst/>
            <a:rect l="l" t="t" r="r" b="b"/>
            <a:pathLst>
              <a:path w="3003861" h="2445143">
                <a:moveTo>
                  <a:pt x="0" y="0"/>
                </a:moveTo>
                <a:lnTo>
                  <a:pt x="3003861" y="0"/>
                </a:lnTo>
                <a:lnTo>
                  <a:pt x="3003861" y="2445143"/>
                </a:lnTo>
                <a:lnTo>
                  <a:pt x="0" y="2445143"/>
                </a:lnTo>
                <a:lnTo>
                  <a:pt x="0" y="0"/>
                </a:lnTo>
                <a:close/>
              </a:path>
            </a:pathLst>
          </a:custGeom>
          <a:blipFill>
            <a:blip r:embed="rId3"/>
            <a:stretch>
              <a:fillRect/>
            </a:stretch>
          </a:blipFill>
        </p:spPr>
        <p:txBody>
          <a:bodyPr/>
          <a:lstStyle/>
          <a:p>
            <a:endParaRPr lang="it-IT"/>
          </a:p>
        </p:txBody>
      </p:sp>
      <p:sp>
        <p:nvSpPr>
          <p:cNvPr id="7" name="Freeform 7"/>
          <p:cNvSpPr/>
          <p:nvPr/>
        </p:nvSpPr>
        <p:spPr>
          <a:xfrm>
            <a:off x="12539553" y="6433534"/>
            <a:ext cx="1413130" cy="3112706"/>
          </a:xfrm>
          <a:custGeom>
            <a:avLst/>
            <a:gdLst/>
            <a:ahLst/>
            <a:cxnLst/>
            <a:rect l="l" t="t" r="r" b="b"/>
            <a:pathLst>
              <a:path w="1413130" h="3112706">
                <a:moveTo>
                  <a:pt x="0" y="0"/>
                </a:moveTo>
                <a:lnTo>
                  <a:pt x="1413130" y="0"/>
                </a:lnTo>
                <a:lnTo>
                  <a:pt x="1413130" y="3112706"/>
                </a:lnTo>
                <a:lnTo>
                  <a:pt x="0" y="3112706"/>
                </a:lnTo>
                <a:lnTo>
                  <a:pt x="0" y="0"/>
                </a:lnTo>
                <a:close/>
              </a:path>
            </a:pathLst>
          </a:custGeom>
          <a:blipFill>
            <a:blip r:embed="rId4"/>
            <a:stretch>
              <a:fillRect/>
            </a:stretch>
          </a:blipFill>
        </p:spPr>
        <p:txBody>
          <a:bodyPr/>
          <a:lstStyle/>
          <a:p>
            <a:endParaRPr lang="it-IT"/>
          </a:p>
        </p:txBody>
      </p:sp>
      <p:sp>
        <p:nvSpPr>
          <p:cNvPr id="8" name="Freeform 8"/>
          <p:cNvSpPr/>
          <p:nvPr/>
        </p:nvSpPr>
        <p:spPr>
          <a:xfrm>
            <a:off x="5461019" y="6579851"/>
            <a:ext cx="1063670" cy="1079787"/>
          </a:xfrm>
          <a:custGeom>
            <a:avLst/>
            <a:gdLst/>
            <a:ahLst/>
            <a:cxnLst/>
            <a:rect l="l" t="t" r="r" b="b"/>
            <a:pathLst>
              <a:path w="1063670" h="1079787">
                <a:moveTo>
                  <a:pt x="0" y="0"/>
                </a:moveTo>
                <a:lnTo>
                  <a:pt x="1063671" y="0"/>
                </a:lnTo>
                <a:lnTo>
                  <a:pt x="1063671" y="1079786"/>
                </a:lnTo>
                <a:lnTo>
                  <a:pt x="0" y="1079786"/>
                </a:lnTo>
                <a:lnTo>
                  <a:pt x="0" y="0"/>
                </a:lnTo>
                <a:close/>
              </a:path>
            </a:pathLst>
          </a:custGeom>
          <a:blipFill>
            <a:blip r:embed="rId5"/>
            <a:stretch>
              <a:fillRect/>
            </a:stretch>
          </a:blipFill>
        </p:spPr>
        <p:txBody>
          <a:bodyPr/>
          <a:lstStyle/>
          <a:p>
            <a:endParaRPr lang="it-IT"/>
          </a:p>
        </p:txBody>
      </p:sp>
      <p:sp>
        <p:nvSpPr>
          <p:cNvPr id="9" name="Freeform 9"/>
          <p:cNvSpPr/>
          <p:nvPr/>
        </p:nvSpPr>
        <p:spPr>
          <a:xfrm>
            <a:off x="6718589" y="6433534"/>
            <a:ext cx="1413130" cy="3112706"/>
          </a:xfrm>
          <a:custGeom>
            <a:avLst/>
            <a:gdLst/>
            <a:ahLst/>
            <a:cxnLst/>
            <a:rect l="l" t="t" r="r" b="b"/>
            <a:pathLst>
              <a:path w="1413130" h="3112706">
                <a:moveTo>
                  <a:pt x="0" y="0"/>
                </a:moveTo>
                <a:lnTo>
                  <a:pt x="1413130" y="0"/>
                </a:lnTo>
                <a:lnTo>
                  <a:pt x="1413130" y="3112706"/>
                </a:lnTo>
                <a:lnTo>
                  <a:pt x="0" y="3112706"/>
                </a:lnTo>
                <a:lnTo>
                  <a:pt x="0" y="0"/>
                </a:lnTo>
                <a:close/>
              </a:path>
            </a:pathLst>
          </a:custGeom>
          <a:blipFill>
            <a:blip r:embed="rId4"/>
            <a:stretch>
              <a:fillRect/>
            </a:stretch>
          </a:blipFill>
        </p:spPr>
        <p:txBody>
          <a:bodyPr/>
          <a:lstStyle/>
          <a:p>
            <a:endParaRPr lang="it-IT"/>
          </a:p>
        </p:txBody>
      </p:sp>
      <p:sp>
        <p:nvSpPr>
          <p:cNvPr id="10" name="AutoShape 10"/>
          <p:cNvSpPr/>
          <p:nvPr/>
        </p:nvSpPr>
        <p:spPr>
          <a:xfrm flipV="1">
            <a:off x="8406501" y="8492400"/>
            <a:ext cx="3776264" cy="12702"/>
          </a:xfrm>
          <a:prstGeom prst="line">
            <a:avLst/>
          </a:prstGeom>
          <a:ln w="38100" cap="flat">
            <a:solidFill>
              <a:srgbClr val="000000"/>
            </a:solidFill>
            <a:prstDash val="sysDot"/>
            <a:headEnd type="none" w="sm" len="sm"/>
            <a:tailEnd type="arrow" w="med" len="sm"/>
          </a:ln>
        </p:spPr>
        <p:txBody>
          <a:bodyPr/>
          <a:lstStyle/>
          <a:p>
            <a:endParaRPr lang="it-IT"/>
          </a:p>
        </p:txBody>
      </p:sp>
      <p:sp>
        <p:nvSpPr>
          <p:cNvPr id="11" name="AutoShape 11"/>
          <p:cNvSpPr/>
          <p:nvPr/>
        </p:nvSpPr>
        <p:spPr>
          <a:xfrm flipH="1" flipV="1">
            <a:off x="8437675" y="7613889"/>
            <a:ext cx="3641465" cy="17174"/>
          </a:xfrm>
          <a:prstGeom prst="line">
            <a:avLst/>
          </a:prstGeom>
          <a:ln w="38100" cap="flat">
            <a:solidFill>
              <a:srgbClr val="000000"/>
            </a:solidFill>
            <a:prstDash val="solid"/>
            <a:headEnd type="none" w="sm" len="sm"/>
            <a:tailEnd type="triangle" w="lg" len="med"/>
          </a:ln>
        </p:spPr>
        <p:txBody>
          <a:bodyPr/>
          <a:lstStyle/>
          <a:p>
            <a:endParaRPr lang="it-IT"/>
          </a:p>
        </p:txBody>
      </p:sp>
      <p:sp>
        <p:nvSpPr>
          <p:cNvPr id="12" name="AutoShape 12"/>
          <p:cNvSpPr/>
          <p:nvPr/>
        </p:nvSpPr>
        <p:spPr>
          <a:xfrm>
            <a:off x="13915306" y="4888413"/>
            <a:ext cx="0" cy="1390556"/>
          </a:xfrm>
          <a:prstGeom prst="line">
            <a:avLst/>
          </a:prstGeom>
          <a:ln w="38100" cap="flat">
            <a:solidFill>
              <a:srgbClr val="000000"/>
            </a:solidFill>
            <a:prstDash val="solid"/>
            <a:headEnd type="none" w="sm" len="sm"/>
            <a:tailEnd type="triangle" w="lg" len="med"/>
          </a:ln>
        </p:spPr>
        <p:txBody>
          <a:bodyPr/>
          <a:lstStyle/>
          <a:p>
            <a:endParaRPr lang="it-IT"/>
          </a:p>
        </p:txBody>
      </p:sp>
      <p:sp>
        <p:nvSpPr>
          <p:cNvPr id="14" name="TextBox 14"/>
          <p:cNvSpPr txBox="1"/>
          <p:nvPr/>
        </p:nvSpPr>
        <p:spPr>
          <a:xfrm>
            <a:off x="1028700" y="678023"/>
            <a:ext cx="15825316"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Door Status</a:t>
            </a:r>
          </a:p>
        </p:txBody>
      </p:sp>
      <p:sp>
        <p:nvSpPr>
          <p:cNvPr id="15" name="TextBox 15"/>
          <p:cNvSpPr txBox="1"/>
          <p:nvPr/>
        </p:nvSpPr>
        <p:spPr>
          <a:xfrm>
            <a:off x="11907150" y="2183487"/>
            <a:ext cx="2677935"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MQTT CLIENT</a:t>
            </a:r>
          </a:p>
        </p:txBody>
      </p:sp>
      <p:sp>
        <p:nvSpPr>
          <p:cNvPr id="16" name="TextBox 16"/>
          <p:cNvSpPr txBox="1"/>
          <p:nvPr/>
        </p:nvSpPr>
        <p:spPr>
          <a:xfrm>
            <a:off x="9050399" y="3228494"/>
            <a:ext cx="2530826"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I2C comunication:</a:t>
            </a:r>
          </a:p>
          <a:p>
            <a:pPr>
              <a:lnSpc>
                <a:spcPts val="3080"/>
              </a:lnSpc>
            </a:pPr>
            <a:r>
              <a:rPr lang="en-US" sz="2200">
                <a:solidFill>
                  <a:srgbClr val="000000"/>
                </a:solidFill>
                <a:latin typeface="Open Sauce Light"/>
              </a:rPr>
              <a:t>DOR_OP</a:t>
            </a:r>
          </a:p>
        </p:txBody>
      </p:sp>
      <p:sp>
        <p:nvSpPr>
          <p:cNvPr id="17" name="TextBox 17"/>
          <p:cNvSpPr txBox="1"/>
          <p:nvPr/>
        </p:nvSpPr>
        <p:spPr>
          <a:xfrm>
            <a:off x="11117154" y="9536715"/>
            <a:ext cx="4257929"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MOSQUITTO BROKER</a:t>
            </a:r>
          </a:p>
        </p:txBody>
      </p:sp>
      <p:sp>
        <p:nvSpPr>
          <p:cNvPr id="18" name="TextBox 18"/>
          <p:cNvSpPr txBox="1"/>
          <p:nvPr/>
        </p:nvSpPr>
        <p:spPr>
          <a:xfrm>
            <a:off x="5453837" y="5966809"/>
            <a:ext cx="2952717"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MQTT CLIENT</a:t>
            </a:r>
          </a:p>
        </p:txBody>
      </p:sp>
      <p:sp>
        <p:nvSpPr>
          <p:cNvPr id="19" name="TextBox 19"/>
          <p:cNvSpPr txBox="1"/>
          <p:nvPr/>
        </p:nvSpPr>
        <p:spPr>
          <a:xfrm>
            <a:off x="8406501" y="6756524"/>
            <a:ext cx="2710653"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a:t>
            </a:r>
          </a:p>
          <a:p>
            <a:pPr>
              <a:lnSpc>
                <a:spcPts val="3080"/>
              </a:lnSpc>
            </a:pPr>
            <a:r>
              <a:rPr lang="en-US" sz="2200">
                <a:solidFill>
                  <a:srgbClr val="000000"/>
                </a:solidFill>
                <a:latin typeface="Open Sauce Light"/>
              </a:rPr>
              <a:t>secureBox_porta</a:t>
            </a:r>
          </a:p>
        </p:txBody>
      </p:sp>
      <p:sp>
        <p:nvSpPr>
          <p:cNvPr id="20" name="TextBox 20"/>
          <p:cNvSpPr txBox="1"/>
          <p:nvPr/>
        </p:nvSpPr>
        <p:spPr>
          <a:xfrm>
            <a:off x="8406554" y="8667027"/>
            <a:ext cx="2884870" cy="753745"/>
          </a:xfrm>
          <a:prstGeom prst="rect">
            <a:avLst/>
          </a:prstGeom>
        </p:spPr>
        <p:txBody>
          <a:bodyPr lIns="0" tIns="0" rIns="0" bIns="0" rtlCol="0" anchor="t">
            <a:spAutoFit/>
          </a:bodyPr>
          <a:lstStyle/>
          <a:p>
            <a:pPr>
              <a:lnSpc>
                <a:spcPts val="3080"/>
              </a:lnSpc>
            </a:pPr>
            <a:r>
              <a:rPr lang="en-US" sz="2200">
                <a:solidFill>
                  <a:srgbClr val="000000"/>
                </a:solidFill>
                <a:latin typeface="Open Sauce"/>
              </a:rPr>
              <a:t>Subscribe:</a:t>
            </a:r>
          </a:p>
          <a:p>
            <a:pPr>
              <a:lnSpc>
                <a:spcPts val="3080"/>
              </a:lnSpc>
            </a:pPr>
            <a:r>
              <a:rPr lang="en-US" sz="2200">
                <a:solidFill>
                  <a:srgbClr val="000000"/>
                </a:solidFill>
                <a:latin typeface="Open Sauce"/>
              </a:rPr>
              <a:t>secureBox_porta</a:t>
            </a:r>
          </a:p>
        </p:txBody>
      </p:sp>
      <p:sp>
        <p:nvSpPr>
          <p:cNvPr id="21" name="TextBox 21"/>
          <p:cNvSpPr txBox="1"/>
          <p:nvPr/>
        </p:nvSpPr>
        <p:spPr>
          <a:xfrm>
            <a:off x="14215323" y="4859838"/>
            <a:ext cx="2758910" cy="753745"/>
          </a:xfrm>
          <a:prstGeom prst="rect">
            <a:avLst/>
          </a:prstGeom>
        </p:spPr>
        <p:txBody>
          <a:bodyPr lIns="0" tIns="0" rIns="0" bIns="0" rtlCol="0" anchor="t">
            <a:spAutoFit/>
          </a:bodyPr>
          <a:lstStyle/>
          <a:p>
            <a:pPr>
              <a:lnSpc>
                <a:spcPts val="3080"/>
              </a:lnSpc>
            </a:pPr>
            <a:r>
              <a:rPr lang="en-US" sz="2200">
                <a:solidFill>
                  <a:srgbClr val="000000"/>
                </a:solidFill>
                <a:latin typeface="Open Sauce Light"/>
              </a:rPr>
              <a:t>Publish:</a:t>
            </a:r>
          </a:p>
          <a:p>
            <a:pPr>
              <a:lnSpc>
                <a:spcPts val="3080"/>
              </a:lnSpc>
            </a:pPr>
            <a:r>
              <a:rPr lang="en-US" sz="2200">
                <a:solidFill>
                  <a:srgbClr val="000000"/>
                </a:solidFill>
                <a:latin typeface="Open Sauce Light"/>
              </a:rPr>
              <a:t>secureBox_porta</a:t>
            </a:r>
          </a:p>
        </p:txBody>
      </p:sp>
      <p:sp>
        <p:nvSpPr>
          <p:cNvPr id="22" name="Freeform 22"/>
          <p:cNvSpPr/>
          <p:nvPr/>
        </p:nvSpPr>
        <p:spPr>
          <a:xfrm>
            <a:off x="191111" y="3168623"/>
            <a:ext cx="2301752" cy="1912978"/>
          </a:xfrm>
          <a:custGeom>
            <a:avLst/>
            <a:gdLst/>
            <a:ahLst/>
            <a:cxnLst/>
            <a:rect l="l" t="t" r="r" b="b"/>
            <a:pathLst>
              <a:path w="2301752" h="1912978">
                <a:moveTo>
                  <a:pt x="0" y="0"/>
                </a:moveTo>
                <a:lnTo>
                  <a:pt x="2301752" y="0"/>
                </a:lnTo>
                <a:lnTo>
                  <a:pt x="2301752" y="1912978"/>
                </a:lnTo>
                <a:lnTo>
                  <a:pt x="0" y="1912978"/>
                </a:lnTo>
                <a:lnTo>
                  <a:pt x="0" y="0"/>
                </a:lnTo>
                <a:close/>
              </a:path>
            </a:pathLst>
          </a:custGeom>
          <a:blipFill>
            <a:blip r:embed="rId6"/>
            <a:stretch>
              <a:fillRect/>
            </a:stretch>
          </a:blipFill>
        </p:spPr>
        <p:txBody>
          <a:bodyPr/>
          <a:lstStyle/>
          <a:p>
            <a:endParaRPr lang="it-I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56479" y="1501457"/>
            <a:ext cx="12575041" cy="1066800"/>
          </a:xfrm>
          <a:prstGeom prst="rect">
            <a:avLst/>
          </a:prstGeom>
        </p:spPr>
        <p:txBody>
          <a:bodyPr lIns="0" tIns="0" rIns="0" bIns="0" rtlCol="0" anchor="t">
            <a:spAutoFit/>
          </a:bodyPr>
          <a:lstStyle/>
          <a:p>
            <a:pPr marL="0" lvl="0" indent="0" algn="ctr">
              <a:lnSpc>
                <a:spcPts val="8400"/>
              </a:lnSpc>
            </a:pPr>
            <a:r>
              <a:rPr lang="en-US" sz="7000">
                <a:solidFill>
                  <a:srgbClr val="000000"/>
                </a:solidFill>
                <a:latin typeface="Open Sauce Bold"/>
              </a:rPr>
              <a:t>Future Developments</a:t>
            </a:r>
          </a:p>
        </p:txBody>
      </p:sp>
      <p:sp>
        <p:nvSpPr>
          <p:cNvPr id="4" name="TextBox 4"/>
          <p:cNvSpPr txBox="1"/>
          <p:nvPr/>
        </p:nvSpPr>
        <p:spPr>
          <a:xfrm>
            <a:off x="2307398" y="3596957"/>
            <a:ext cx="6978196"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ENHANCED SECURITY PROTOCOLS</a:t>
            </a:r>
          </a:p>
        </p:txBody>
      </p:sp>
      <p:sp>
        <p:nvSpPr>
          <p:cNvPr id="5" name="TextBox 5"/>
          <p:cNvSpPr txBox="1"/>
          <p:nvPr/>
        </p:nvSpPr>
        <p:spPr>
          <a:xfrm>
            <a:off x="2307398" y="4278630"/>
            <a:ext cx="14951902" cy="860425"/>
          </a:xfrm>
          <a:prstGeom prst="rect">
            <a:avLst/>
          </a:prstGeom>
        </p:spPr>
        <p:txBody>
          <a:bodyPr lIns="0" tIns="0" rIns="0" bIns="0" rtlCol="0" anchor="t">
            <a:spAutoFit/>
          </a:bodyPr>
          <a:lstStyle/>
          <a:p>
            <a:pPr>
              <a:lnSpc>
                <a:spcPts val="3500"/>
              </a:lnSpc>
            </a:pPr>
            <a:r>
              <a:rPr lang="en-US" sz="2500">
                <a:solidFill>
                  <a:srgbClr val="000000"/>
                </a:solidFill>
                <a:latin typeface="Open Sauce Light"/>
              </a:rPr>
              <a:t>Implement advanced security protocols to encrypt sensitive data such as passwords during transmission, ensuring higher levels of data protection and integrity.</a:t>
            </a:r>
          </a:p>
        </p:txBody>
      </p:sp>
      <p:sp>
        <p:nvSpPr>
          <p:cNvPr id="6" name="TextBox 6"/>
          <p:cNvSpPr txBox="1"/>
          <p:nvPr/>
        </p:nvSpPr>
        <p:spPr>
          <a:xfrm>
            <a:off x="1028700" y="3448367"/>
            <a:ext cx="941614" cy="763905"/>
          </a:xfrm>
          <a:prstGeom prst="rect">
            <a:avLst/>
          </a:prstGeom>
        </p:spPr>
        <p:txBody>
          <a:bodyPr lIns="0" tIns="0" rIns="0" bIns="0" rtlCol="0" anchor="t">
            <a:spAutoFit/>
          </a:bodyPr>
          <a:lstStyle/>
          <a:p>
            <a:pPr marL="0" lvl="0" indent="0">
              <a:lnSpc>
                <a:spcPts val="6000"/>
              </a:lnSpc>
            </a:pPr>
            <a:r>
              <a:rPr lang="en-US" sz="5000">
                <a:solidFill>
                  <a:srgbClr val="3BB4FD"/>
                </a:solidFill>
                <a:latin typeface="Open Sauce Bold"/>
              </a:rPr>
              <a:t>01</a:t>
            </a:r>
          </a:p>
        </p:txBody>
      </p:sp>
      <p:sp>
        <p:nvSpPr>
          <p:cNvPr id="7" name="TextBox 7"/>
          <p:cNvSpPr txBox="1"/>
          <p:nvPr/>
        </p:nvSpPr>
        <p:spPr>
          <a:xfrm>
            <a:off x="2307398" y="5535930"/>
            <a:ext cx="7475951"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INTEGRATION OF ARDUINO MEGA WIFI</a:t>
            </a:r>
          </a:p>
        </p:txBody>
      </p:sp>
      <p:sp>
        <p:nvSpPr>
          <p:cNvPr id="8" name="TextBox 8"/>
          <p:cNvSpPr txBox="1"/>
          <p:nvPr/>
        </p:nvSpPr>
        <p:spPr>
          <a:xfrm>
            <a:off x="2307398" y="6112510"/>
            <a:ext cx="14951902" cy="1298575"/>
          </a:xfrm>
          <a:prstGeom prst="rect">
            <a:avLst/>
          </a:prstGeom>
        </p:spPr>
        <p:txBody>
          <a:bodyPr lIns="0" tIns="0" rIns="0" bIns="0" rtlCol="0" anchor="t">
            <a:spAutoFit/>
          </a:bodyPr>
          <a:lstStyle/>
          <a:p>
            <a:pPr>
              <a:lnSpc>
                <a:spcPts val="3500"/>
              </a:lnSpc>
            </a:pPr>
            <a:r>
              <a:rPr lang="en-US" sz="2500">
                <a:solidFill>
                  <a:srgbClr val="000000"/>
                </a:solidFill>
                <a:latin typeface="Open Sauce Light"/>
              </a:rPr>
              <a:t>Integration of Arduino Mega WiFi: Explore the possibility of replacing both Arduino boards with a single Arduino Mega WiFi unit. This consolidation aims to simplify hardware integration, enhance system efficiency, and eliminate the need for interconnecting multiple Arduino boards via I2C.</a:t>
            </a:r>
          </a:p>
        </p:txBody>
      </p:sp>
      <p:sp>
        <p:nvSpPr>
          <p:cNvPr id="9" name="TextBox 9"/>
          <p:cNvSpPr txBox="1"/>
          <p:nvPr/>
        </p:nvSpPr>
        <p:spPr>
          <a:xfrm>
            <a:off x="1028700" y="5396230"/>
            <a:ext cx="941614" cy="763905"/>
          </a:xfrm>
          <a:prstGeom prst="rect">
            <a:avLst/>
          </a:prstGeom>
        </p:spPr>
        <p:txBody>
          <a:bodyPr lIns="0" tIns="0" rIns="0" bIns="0" rtlCol="0" anchor="t">
            <a:spAutoFit/>
          </a:bodyPr>
          <a:lstStyle/>
          <a:p>
            <a:pPr marL="0" lvl="0" indent="0">
              <a:lnSpc>
                <a:spcPts val="6000"/>
              </a:lnSpc>
            </a:pPr>
            <a:r>
              <a:rPr lang="en-US" sz="5000">
                <a:solidFill>
                  <a:srgbClr val="3BB4FD"/>
                </a:solidFill>
                <a:latin typeface="Open Sauce Bold"/>
              </a:rPr>
              <a:t>02</a:t>
            </a:r>
          </a:p>
        </p:txBody>
      </p:sp>
      <p:sp>
        <p:nvSpPr>
          <p:cNvPr id="10" name="TextBox 10"/>
          <p:cNvSpPr txBox="1"/>
          <p:nvPr/>
        </p:nvSpPr>
        <p:spPr>
          <a:xfrm>
            <a:off x="2307398" y="7816850"/>
            <a:ext cx="4419293"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NETWORK EXPANSION</a:t>
            </a:r>
          </a:p>
        </p:txBody>
      </p:sp>
      <p:sp>
        <p:nvSpPr>
          <p:cNvPr id="11" name="TextBox 11"/>
          <p:cNvSpPr txBox="1"/>
          <p:nvPr/>
        </p:nvSpPr>
        <p:spPr>
          <a:xfrm>
            <a:off x="2307398" y="8397875"/>
            <a:ext cx="14951902" cy="860425"/>
          </a:xfrm>
          <a:prstGeom prst="rect">
            <a:avLst/>
          </a:prstGeom>
        </p:spPr>
        <p:txBody>
          <a:bodyPr lIns="0" tIns="0" rIns="0" bIns="0" rtlCol="0" anchor="t">
            <a:spAutoFit/>
          </a:bodyPr>
          <a:lstStyle/>
          <a:p>
            <a:pPr>
              <a:lnSpc>
                <a:spcPts val="3500"/>
              </a:lnSpc>
            </a:pPr>
            <a:r>
              <a:rPr lang="en-US" sz="2500">
                <a:solidFill>
                  <a:srgbClr val="000000"/>
                </a:solidFill>
                <a:latin typeface="Open Sauce Light"/>
              </a:rPr>
              <a:t>Explore the possibility of creating a network of interconnected secure boxes to enhance scalability and functionality.</a:t>
            </a:r>
          </a:p>
        </p:txBody>
      </p:sp>
      <p:sp>
        <p:nvSpPr>
          <p:cNvPr id="12" name="TextBox 12"/>
          <p:cNvSpPr txBox="1"/>
          <p:nvPr/>
        </p:nvSpPr>
        <p:spPr>
          <a:xfrm>
            <a:off x="1028700" y="7668260"/>
            <a:ext cx="941614" cy="763905"/>
          </a:xfrm>
          <a:prstGeom prst="rect">
            <a:avLst/>
          </a:prstGeom>
        </p:spPr>
        <p:txBody>
          <a:bodyPr lIns="0" tIns="0" rIns="0" bIns="0" rtlCol="0" anchor="t">
            <a:spAutoFit/>
          </a:bodyPr>
          <a:lstStyle/>
          <a:p>
            <a:pPr marL="0" lvl="0" indent="0">
              <a:lnSpc>
                <a:spcPts val="6000"/>
              </a:lnSpc>
            </a:pPr>
            <a:r>
              <a:rPr lang="en-US" sz="5000">
                <a:solidFill>
                  <a:srgbClr val="3BB4FD"/>
                </a:solidFill>
                <a:latin typeface="Open Sauce Bold"/>
              </a:rPr>
              <a:t>03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t="-17777"/>
            </a:stretch>
          </a:blipFill>
        </p:spPr>
        <p:txBody>
          <a:bodyPr/>
          <a:lstStyle/>
          <a:p>
            <a:endParaRPr lang="it-IT"/>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1028700" y="1028700"/>
            <a:ext cx="4629150" cy="8229600"/>
          </a:xfrm>
          <a:prstGeom prst="rect">
            <a:avLst/>
          </a:prstGeom>
        </p:spPr>
      </p:pic>
      <p:sp>
        <p:nvSpPr>
          <p:cNvPr id="4" name="TextBox 4"/>
          <p:cNvSpPr txBox="1"/>
          <p:nvPr/>
        </p:nvSpPr>
        <p:spPr>
          <a:xfrm>
            <a:off x="7268292" y="1646433"/>
            <a:ext cx="8705129" cy="1228725"/>
          </a:xfrm>
          <a:prstGeom prst="rect">
            <a:avLst/>
          </a:prstGeom>
        </p:spPr>
        <p:txBody>
          <a:bodyPr lIns="0" tIns="0" rIns="0" bIns="0" rtlCol="0" anchor="t">
            <a:spAutoFit/>
          </a:bodyPr>
          <a:lstStyle/>
          <a:p>
            <a:pPr marL="0" lvl="0" indent="0" algn="ctr">
              <a:lnSpc>
                <a:spcPts val="9600"/>
              </a:lnSpc>
              <a:spcBef>
                <a:spcPct val="0"/>
              </a:spcBef>
            </a:pPr>
            <a:r>
              <a:rPr lang="en-US" sz="8000" u="none" strike="noStrike">
                <a:solidFill>
                  <a:srgbClr val="FFFFFF"/>
                </a:solidFill>
                <a:latin typeface="Open Sauce Bold"/>
              </a:rPr>
              <a:t>Correct Opening</a:t>
            </a:r>
          </a:p>
        </p:txBody>
      </p:sp>
      <p:sp>
        <p:nvSpPr>
          <p:cNvPr id="5" name="TextBox 5"/>
          <p:cNvSpPr txBox="1"/>
          <p:nvPr/>
        </p:nvSpPr>
        <p:spPr>
          <a:xfrm>
            <a:off x="6662728" y="3080295"/>
            <a:ext cx="9916258" cy="307340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Open Sauce Light"/>
              </a:rPr>
              <a:t>This video demonstrates the correct opening of the safe box. After providing a correct fingerprint, you need to enter the password which, if correct, will lead to the door opening prompt.</a:t>
            </a:r>
          </a:p>
        </p:txBody>
      </p:sp>
      <p:pic>
        <p:nvPicPr>
          <p:cNvPr id="7" name="Elementi multimediali1">
            <a:hlinkClick r:id="" action="ppaction://media"/>
            <a:extLst>
              <a:ext uri="{FF2B5EF4-FFF2-40B4-BE49-F238E27FC236}">
                <a16:creationId xmlns:a16="http://schemas.microsoft.com/office/drawing/2014/main" id="{75DBED7C-BB7A-B276-2C6B-4C7EDB47B42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23620" y="1010919"/>
            <a:ext cx="4629150" cy="8231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video>
              <p:cMediaNode vol="80000">
                <p:cTn id="8" fill="hold" display="0">
                  <p:stCondLst>
                    <p:cond delay="indefinite"/>
                  </p:stCondLst>
                </p:cTn>
                <p:tgtEl>
                  <p:spTgt spid="7"/>
                </p:tgtEl>
              </p:cMediaNode>
            </p:vide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t="-17777"/>
            </a:stretch>
          </a:blipFill>
        </p:spPr>
        <p:txBody>
          <a:bodyPr/>
          <a:lstStyle/>
          <a:p>
            <a:endParaRPr lang="it-IT"/>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1028700" y="1028700"/>
            <a:ext cx="4629150" cy="8229600"/>
          </a:xfrm>
          <a:prstGeom prst="rect">
            <a:avLst/>
          </a:prstGeom>
        </p:spPr>
      </p:pic>
      <p:sp>
        <p:nvSpPr>
          <p:cNvPr id="4" name="TextBox 4"/>
          <p:cNvSpPr txBox="1"/>
          <p:nvPr/>
        </p:nvSpPr>
        <p:spPr>
          <a:xfrm>
            <a:off x="7268292" y="1646433"/>
            <a:ext cx="8705129"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Open Sauce Bold"/>
              </a:rPr>
              <a:t>Fingerprint Enroll</a:t>
            </a:r>
          </a:p>
        </p:txBody>
      </p:sp>
      <p:sp>
        <p:nvSpPr>
          <p:cNvPr id="5" name="TextBox 5"/>
          <p:cNvSpPr txBox="1"/>
          <p:nvPr/>
        </p:nvSpPr>
        <p:spPr>
          <a:xfrm>
            <a:off x="6662728" y="3080295"/>
            <a:ext cx="9916258" cy="43116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Open Sauce Light"/>
              </a:rPr>
              <a:t>We have provided the ability to add additional fingerprints. After entering a valid one, programming mode is entered by entering a predetermined code 'BA#123', which takes us to the programming of a new fingerprint. Once the fingerprint is stored, a counter is updated in the EEPROM of the Arduino Mega.</a:t>
            </a:r>
          </a:p>
        </p:txBody>
      </p:sp>
      <p:pic>
        <p:nvPicPr>
          <p:cNvPr id="7" name="Elementi multimediali4-converted">
            <a:hlinkClick r:id="" action="ppaction://media"/>
            <a:extLst>
              <a:ext uri="{FF2B5EF4-FFF2-40B4-BE49-F238E27FC236}">
                <a16:creationId xmlns:a16="http://schemas.microsoft.com/office/drawing/2014/main" id="{C284D451-A90A-98BE-5C86-C0B4AC4DD8D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93140" y="1028699"/>
            <a:ext cx="4664710" cy="82950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video>
              <p:cMediaNode vol="80000">
                <p:cTn id="8" fill="hold" display="0">
                  <p:stCondLst>
                    <p:cond delay="indefinite"/>
                  </p:stCondLst>
                </p:cTn>
                <p:tgtEl>
                  <p:spTgt spid="7"/>
                </p:tgtEl>
              </p:cMediaNode>
            </p:vide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t="-17777"/>
            </a:stretch>
          </a:blipFill>
        </p:spPr>
        <p:txBody>
          <a:bodyPr/>
          <a:lstStyle/>
          <a:p>
            <a:endParaRPr lang="it-IT"/>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1028700" y="1028700"/>
            <a:ext cx="4629150" cy="8229600"/>
          </a:xfrm>
          <a:prstGeom prst="rect">
            <a:avLst/>
          </a:prstGeom>
        </p:spPr>
      </p:pic>
      <p:sp>
        <p:nvSpPr>
          <p:cNvPr id="4" name="TextBox 4"/>
          <p:cNvSpPr txBox="1"/>
          <p:nvPr/>
        </p:nvSpPr>
        <p:spPr>
          <a:xfrm>
            <a:off x="7268292" y="1646433"/>
            <a:ext cx="9310694"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Open Sauce Bold"/>
              </a:rPr>
              <a:t>Intruder Detection</a:t>
            </a:r>
          </a:p>
        </p:txBody>
      </p:sp>
      <p:sp>
        <p:nvSpPr>
          <p:cNvPr id="5" name="TextBox 5"/>
          <p:cNvSpPr txBox="1"/>
          <p:nvPr/>
        </p:nvSpPr>
        <p:spPr>
          <a:xfrm>
            <a:off x="6662728" y="3080295"/>
            <a:ext cx="9916258" cy="4930775"/>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Open Sauce Light"/>
              </a:rPr>
              <a:t>To detect intrusions and update values on Node-RED, a magnetic sensor is installed on the door opening. If the door is opened at any time but the login phase has not been completed correctly, an audible alarm will sound, and an administrator will be notified via Node-RED. Only the administrator will be able to unlock the safe box again.</a:t>
            </a:r>
          </a:p>
        </p:txBody>
      </p:sp>
      <p:pic>
        <p:nvPicPr>
          <p:cNvPr id="7" name="Elementi multimediali5-converted">
            <a:hlinkClick r:id="" action="ppaction://media"/>
            <a:extLst>
              <a:ext uri="{FF2B5EF4-FFF2-40B4-BE49-F238E27FC236}">
                <a16:creationId xmlns:a16="http://schemas.microsoft.com/office/drawing/2014/main" id="{92B4019B-42D8-6C24-1B18-289A8FB2E50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28700" y="1041400"/>
            <a:ext cx="462788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video>
              <p:cMediaNode vol="80000">
                <p:cTn id="8" fill="hold" display="0">
                  <p:stCondLst>
                    <p:cond delay="indefinite"/>
                  </p:stCondLst>
                </p:cTn>
                <p:tgtEl>
                  <p:spTgt spid="7"/>
                </p:tgtEl>
              </p:cMediaNode>
            </p:vide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777"/>
            </a:stretch>
          </a:blipFill>
        </p:spPr>
        <p:txBody>
          <a:bodyPr/>
          <a:lstStyle/>
          <a:p>
            <a:endParaRPr lang="it-IT"/>
          </a:p>
        </p:txBody>
      </p:sp>
      <p:sp>
        <p:nvSpPr>
          <p:cNvPr id="3" name="TextBox 3"/>
          <p:cNvSpPr txBox="1"/>
          <p:nvPr/>
        </p:nvSpPr>
        <p:spPr>
          <a:xfrm>
            <a:off x="1028700" y="1019175"/>
            <a:ext cx="16230600"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Open Sauce Bold"/>
              </a:rPr>
              <a:t>The Team</a:t>
            </a:r>
          </a:p>
        </p:txBody>
      </p:sp>
      <p:sp>
        <p:nvSpPr>
          <p:cNvPr id="4" name="TextBox 4"/>
          <p:cNvSpPr txBox="1"/>
          <p:nvPr/>
        </p:nvSpPr>
        <p:spPr>
          <a:xfrm>
            <a:off x="4148422" y="7218875"/>
            <a:ext cx="4393625" cy="459740"/>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FFFFFF"/>
                </a:solidFill>
                <a:latin typeface="Open Sauce Bold"/>
              </a:rPr>
              <a:t>De Filippo Gaetano</a:t>
            </a:r>
          </a:p>
        </p:txBody>
      </p:sp>
      <p:sp>
        <p:nvSpPr>
          <p:cNvPr id="5" name="TextBox 5"/>
          <p:cNvSpPr txBox="1"/>
          <p:nvPr/>
        </p:nvSpPr>
        <p:spPr>
          <a:xfrm>
            <a:off x="4148422" y="7927789"/>
            <a:ext cx="4393625" cy="36576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FFFFFF"/>
                </a:solidFill>
                <a:latin typeface="Open Sauce"/>
              </a:rPr>
              <a:t>Mat. 0522501525</a:t>
            </a:r>
          </a:p>
        </p:txBody>
      </p:sp>
      <p:sp>
        <p:nvSpPr>
          <p:cNvPr id="6" name="TextBox 6"/>
          <p:cNvSpPr txBox="1"/>
          <p:nvPr/>
        </p:nvSpPr>
        <p:spPr>
          <a:xfrm>
            <a:off x="9745954" y="7218875"/>
            <a:ext cx="4393625" cy="459740"/>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FFFFFF"/>
                </a:solidFill>
                <a:latin typeface="Open Sauce Bold"/>
              </a:rPr>
              <a:t>Baggiano Antonio</a:t>
            </a:r>
          </a:p>
        </p:txBody>
      </p:sp>
      <p:sp>
        <p:nvSpPr>
          <p:cNvPr id="7" name="TextBox 7"/>
          <p:cNvSpPr txBox="1"/>
          <p:nvPr/>
        </p:nvSpPr>
        <p:spPr>
          <a:xfrm>
            <a:off x="9745954" y="7927789"/>
            <a:ext cx="4393625" cy="36576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FFFFFF"/>
                </a:solidFill>
                <a:latin typeface="Open Sauce"/>
              </a:rPr>
              <a:t>Mat. 0522501526</a:t>
            </a:r>
          </a:p>
        </p:txBody>
      </p:sp>
      <p:grpSp>
        <p:nvGrpSpPr>
          <p:cNvPr id="8" name="Group 8"/>
          <p:cNvGrpSpPr>
            <a:grpSpLocks noChangeAspect="1"/>
          </p:cNvGrpSpPr>
          <p:nvPr/>
        </p:nvGrpSpPr>
        <p:grpSpPr>
          <a:xfrm>
            <a:off x="4667790" y="3466056"/>
            <a:ext cx="3354888" cy="3354888"/>
            <a:chOff x="0" y="0"/>
            <a:chExt cx="14840029" cy="14840029"/>
          </a:xfrm>
        </p:grpSpPr>
        <p:sp>
          <p:nvSpPr>
            <p:cNvPr id="9" name="Freeform 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txBody>
            <a:bodyPr/>
            <a:lstStyle/>
            <a:p>
              <a:endParaRPr lang="it-IT"/>
            </a:p>
          </p:txBody>
        </p:sp>
        <p:sp>
          <p:nvSpPr>
            <p:cNvPr id="10" name="Freeform 1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EF7"/>
            </a:solidFill>
          </p:spPr>
          <p:txBody>
            <a:bodyPr/>
            <a:lstStyle/>
            <a:p>
              <a:endParaRPr lang="it-IT"/>
            </a:p>
          </p:txBody>
        </p:sp>
        <p:sp>
          <p:nvSpPr>
            <p:cNvPr id="11" name="Freeform 1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618" r="-24618"/>
              </a:stretch>
            </a:blipFill>
          </p:spPr>
          <p:txBody>
            <a:bodyPr/>
            <a:lstStyle/>
            <a:p>
              <a:endParaRPr lang="it-IT"/>
            </a:p>
          </p:txBody>
        </p:sp>
      </p:grpSp>
      <p:grpSp>
        <p:nvGrpSpPr>
          <p:cNvPr id="12" name="Group 12"/>
          <p:cNvGrpSpPr>
            <a:grpSpLocks noChangeAspect="1"/>
          </p:cNvGrpSpPr>
          <p:nvPr/>
        </p:nvGrpSpPr>
        <p:grpSpPr>
          <a:xfrm>
            <a:off x="10265322" y="3466056"/>
            <a:ext cx="3354888" cy="3354888"/>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txBody>
            <a:bodyPr/>
            <a:lstStyle/>
            <a:p>
              <a:endParaRPr lang="it-IT"/>
            </a:p>
          </p:txBody>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EF7"/>
            </a:solidFill>
          </p:spPr>
          <p:txBody>
            <a:bodyPr/>
            <a:lstStyle/>
            <a:p>
              <a:endParaRPr lang="it-IT"/>
            </a:p>
          </p:txBody>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4952" r="223" b="-24952"/>
              </a:stretch>
            </a:blipFill>
          </p:spPr>
          <p:txBody>
            <a:bodyPr/>
            <a:lstStyle/>
            <a:p>
              <a:endParaRPr lang="it-IT"/>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4881" y="1624013"/>
            <a:ext cx="11510282"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Our Goal</a:t>
            </a:r>
          </a:p>
        </p:txBody>
      </p:sp>
      <p:sp>
        <p:nvSpPr>
          <p:cNvPr id="3" name="TextBox 3"/>
          <p:cNvSpPr txBox="1"/>
          <p:nvPr/>
        </p:nvSpPr>
        <p:spPr>
          <a:xfrm>
            <a:off x="1584881" y="3248025"/>
            <a:ext cx="11510282" cy="3724275"/>
          </a:xfrm>
          <a:prstGeom prst="rect">
            <a:avLst/>
          </a:prstGeom>
        </p:spPr>
        <p:txBody>
          <a:bodyPr lIns="0" tIns="0" rIns="0" bIns="0" rtlCol="0" anchor="t">
            <a:spAutoFit/>
          </a:bodyPr>
          <a:lstStyle/>
          <a:p>
            <a:pPr>
              <a:lnSpc>
                <a:spcPts val="4200"/>
              </a:lnSpc>
            </a:pPr>
            <a:r>
              <a:rPr lang="en-US" sz="3000">
                <a:solidFill>
                  <a:srgbClr val="000000"/>
                </a:solidFill>
                <a:latin typeface="Open Sauce Light"/>
              </a:rPr>
              <a:t>The Secure Box project aims to transform a conventional security box into a smart solution, enhancing it with advanced features to improve security and simplify usage. </a:t>
            </a:r>
          </a:p>
          <a:p>
            <a:pPr marL="0" lvl="0" indent="0">
              <a:lnSpc>
                <a:spcPts val="4200"/>
              </a:lnSpc>
              <a:spcBef>
                <a:spcPct val="0"/>
              </a:spcBef>
            </a:pPr>
            <a:r>
              <a:rPr lang="en-US" sz="3000">
                <a:solidFill>
                  <a:srgbClr val="000000"/>
                </a:solidFill>
                <a:latin typeface="Open Sauce Light"/>
              </a:rPr>
              <a:t>Traditional boxes are limited in their ability to protect contents as they rely solely on the physicality of the lock to ensure security. However, this approach is often vulnerable to attacks and key loss, compromising the protection of the items inside.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7117" y="2037556"/>
            <a:ext cx="13207724"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Our Implementation Ideas</a:t>
            </a:r>
          </a:p>
        </p:txBody>
      </p:sp>
      <p:sp>
        <p:nvSpPr>
          <p:cNvPr id="3" name="TextBox 3"/>
          <p:cNvSpPr txBox="1"/>
          <p:nvPr/>
        </p:nvSpPr>
        <p:spPr>
          <a:xfrm>
            <a:off x="1577117" y="4862084"/>
            <a:ext cx="3438916" cy="923925"/>
          </a:xfrm>
          <a:prstGeom prst="rect">
            <a:avLst/>
          </a:prstGeom>
        </p:spPr>
        <p:txBody>
          <a:bodyPr lIns="0" tIns="0" rIns="0" bIns="0" rtlCol="0" anchor="t">
            <a:spAutoFit/>
          </a:bodyPr>
          <a:lstStyle/>
          <a:p>
            <a:pPr>
              <a:lnSpc>
                <a:spcPts val="3600"/>
              </a:lnSpc>
            </a:pPr>
            <a:r>
              <a:rPr lang="en-US" sz="3000">
                <a:solidFill>
                  <a:srgbClr val="000000"/>
                </a:solidFill>
                <a:latin typeface="Open Sauce Bold"/>
              </a:rPr>
              <a:t>KEYLESS ACCESS</a:t>
            </a:r>
          </a:p>
        </p:txBody>
      </p:sp>
      <p:sp>
        <p:nvSpPr>
          <p:cNvPr id="4" name="TextBox 4"/>
          <p:cNvSpPr txBox="1"/>
          <p:nvPr/>
        </p:nvSpPr>
        <p:spPr>
          <a:xfrm>
            <a:off x="1577117" y="6024134"/>
            <a:ext cx="3438916" cy="2315845"/>
          </a:xfrm>
          <a:prstGeom prst="rect">
            <a:avLst/>
          </a:prstGeom>
        </p:spPr>
        <p:txBody>
          <a:bodyPr lIns="0" tIns="0" rIns="0" bIns="0" rtlCol="0" anchor="t">
            <a:spAutoFit/>
          </a:bodyPr>
          <a:lstStyle/>
          <a:p>
            <a:pPr marL="0" lvl="0" indent="0">
              <a:lnSpc>
                <a:spcPts val="3079"/>
              </a:lnSpc>
              <a:spcBef>
                <a:spcPct val="0"/>
              </a:spcBef>
            </a:pPr>
            <a:r>
              <a:rPr lang="en-US" sz="2200">
                <a:solidFill>
                  <a:srgbClr val="000000"/>
                </a:solidFill>
                <a:latin typeface="Open Sauce Light"/>
              </a:rPr>
              <a:t>Eliminate traditional key-based access by integrating a servo motor system to lock and unlock the door electronically.</a:t>
            </a:r>
          </a:p>
        </p:txBody>
      </p:sp>
      <p:sp>
        <p:nvSpPr>
          <p:cNvPr id="5" name="Freeform 5"/>
          <p:cNvSpPr/>
          <p:nvPr/>
        </p:nvSpPr>
        <p:spPr>
          <a:xfrm>
            <a:off x="1577117" y="3850116"/>
            <a:ext cx="543337" cy="713211"/>
          </a:xfrm>
          <a:custGeom>
            <a:avLst/>
            <a:gdLst/>
            <a:ahLst/>
            <a:cxnLst/>
            <a:rect l="l" t="t" r="r" b="b"/>
            <a:pathLst>
              <a:path w="543337" h="713211">
                <a:moveTo>
                  <a:pt x="0" y="0"/>
                </a:moveTo>
                <a:lnTo>
                  <a:pt x="543338" y="0"/>
                </a:lnTo>
                <a:lnTo>
                  <a:pt x="543338" y="713211"/>
                </a:lnTo>
                <a:lnTo>
                  <a:pt x="0" y="713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6" name="TextBox 6"/>
          <p:cNvSpPr txBox="1"/>
          <p:nvPr/>
        </p:nvSpPr>
        <p:spPr>
          <a:xfrm>
            <a:off x="5444658" y="4862084"/>
            <a:ext cx="3438916" cy="923925"/>
          </a:xfrm>
          <a:prstGeom prst="rect">
            <a:avLst/>
          </a:prstGeom>
        </p:spPr>
        <p:txBody>
          <a:bodyPr lIns="0" tIns="0" rIns="0" bIns="0" rtlCol="0" anchor="t">
            <a:spAutoFit/>
          </a:bodyPr>
          <a:lstStyle/>
          <a:p>
            <a:pPr>
              <a:lnSpc>
                <a:spcPts val="3600"/>
              </a:lnSpc>
            </a:pPr>
            <a:r>
              <a:rPr lang="en-US" sz="3000">
                <a:solidFill>
                  <a:srgbClr val="000000"/>
                </a:solidFill>
                <a:latin typeface="Open Sauce Bold"/>
              </a:rPr>
              <a:t>ENHANCED SECURITY</a:t>
            </a:r>
          </a:p>
        </p:txBody>
      </p:sp>
      <p:sp>
        <p:nvSpPr>
          <p:cNvPr id="7" name="TextBox 7"/>
          <p:cNvSpPr txBox="1"/>
          <p:nvPr/>
        </p:nvSpPr>
        <p:spPr>
          <a:xfrm>
            <a:off x="5444658" y="6024134"/>
            <a:ext cx="3438916" cy="2315845"/>
          </a:xfrm>
          <a:prstGeom prst="rect">
            <a:avLst/>
          </a:prstGeom>
        </p:spPr>
        <p:txBody>
          <a:bodyPr lIns="0" tIns="0" rIns="0" bIns="0" rtlCol="0" anchor="t">
            <a:spAutoFit/>
          </a:bodyPr>
          <a:lstStyle/>
          <a:p>
            <a:pPr marL="0" lvl="0" indent="0">
              <a:lnSpc>
                <a:spcPts val="3079"/>
              </a:lnSpc>
              <a:spcBef>
                <a:spcPct val="0"/>
              </a:spcBef>
            </a:pPr>
            <a:r>
              <a:rPr lang="en-US" sz="2200">
                <a:solidFill>
                  <a:srgbClr val="000000"/>
                </a:solidFill>
                <a:latin typeface="Open Sauce Light"/>
              </a:rPr>
              <a:t>Implement a two-factor authentication system utilizing both password and fingerprint recognition for superior security measures.</a:t>
            </a:r>
          </a:p>
        </p:txBody>
      </p:sp>
      <p:sp>
        <p:nvSpPr>
          <p:cNvPr id="8" name="Freeform 8"/>
          <p:cNvSpPr/>
          <p:nvPr/>
        </p:nvSpPr>
        <p:spPr>
          <a:xfrm>
            <a:off x="5444658" y="3850116"/>
            <a:ext cx="543337" cy="713211"/>
          </a:xfrm>
          <a:custGeom>
            <a:avLst/>
            <a:gdLst/>
            <a:ahLst/>
            <a:cxnLst/>
            <a:rect l="l" t="t" r="r" b="b"/>
            <a:pathLst>
              <a:path w="543337" h="713211">
                <a:moveTo>
                  <a:pt x="0" y="0"/>
                </a:moveTo>
                <a:lnTo>
                  <a:pt x="543338" y="0"/>
                </a:lnTo>
                <a:lnTo>
                  <a:pt x="543338" y="713211"/>
                </a:lnTo>
                <a:lnTo>
                  <a:pt x="0" y="713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9" name="TextBox 9"/>
          <p:cNvSpPr txBox="1"/>
          <p:nvPr/>
        </p:nvSpPr>
        <p:spPr>
          <a:xfrm>
            <a:off x="9312200" y="4862084"/>
            <a:ext cx="3438132" cy="923925"/>
          </a:xfrm>
          <a:prstGeom prst="rect">
            <a:avLst/>
          </a:prstGeom>
        </p:spPr>
        <p:txBody>
          <a:bodyPr lIns="0" tIns="0" rIns="0" bIns="0" rtlCol="0" anchor="t">
            <a:spAutoFit/>
          </a:bodyPr>
          <a:lstStyle/>
          <a:p>
            <a:pPr>
              <a:lnSpc>
                <a:spcPts val="3600"/>
              </a:lnSpc>
            </a:pPr>
            <a:r>
              <a:rPr lang="en-US" sz="3000">
                <a:solidFill>
                  <a:srgbClr val="000000"/>
                </a:solidFill>
                <a:latin typeface="Open Sauce Bold"/>
              </a:rPr>
              <a:t>ENVIRONMENTAL MONITORING</a:t>
            </a:r>
          </a:p>
        </p:txBody>
      </p:sp>
      <p:sp>
        <p:nvSpPr>
          <p:cNvPr id="10" name="TextBox 10"/>
          <p:cNvSpPr txBox="1"/>
          <p:nvPr/>
        </p:nvSpPr>
        <p:spPr>
          <a:xfrm>
            <a:off x="9312200" y="6024134"/>
            <a:ext cx="3438132" cy="2315845"/>
          </a:xfrm>
          <a:prstGeom prst="rect">
            <a:avLst/>
          </a:prstGeom>
        </p:spPr>
        <p:txBody>
          <a:bodyPr lIns="0" tIns="0" rIns="0" bIns="0" rtlCol="0" anchor="t">
            <a:spAutoFit/>
          </a:bodyPr>
          <a:lstStyle/>
          <a:p>
            <a:pPr marL="0" lvl="0" indent="0">
              <a:lnSpc>
                <a:spcPts val="3079"/>
              </a:lnSpc>
              <a:spcBef>
                <a:spcPct val="0"/>
              </a:spcBef>
            </a:pPr>
            <a:r>
              <a:rPr lang="en-US" sz="2200">
                <a:solidFill>
                  <a:srgbClr val="000000"/>
                </a:solidFill>
                <a:latin typeface="Open Sauce Light"/>
              </a:rPr>
              <a:t>Incorporate sensors to monitor humidity and temperature levels inside the box, ensuring optimal conditions for stored items.</a:t>
            </a:r>
          </a:p>
        </p:txBody>
      </p:sp>
      <p:sp>
        <p:nvSpPr>
          <p:cNvPr id="11" name="Freeform 11"/>
          <p:cNvSpPr/>
          <p:nvPr/>
        </p:nvSpPr>
        <p:spPr>
          <a:xfrm>
            <a:off x="9312200" y="3850116"/>
            <a:ext cx="543337" cy="713211"/>
          </a:xfrm>
          <a:custGeom>
            <a:avLst/>
            <a:gdLst/>
            <a:ahLst/>
            <a:cxnLst/>
            <a:rect l="l" t="t" r="r" b="b"/>
            <a:pathLst>
              <a:path w="543337" h="713211">
                <a:moveTo>
                  <a:pt x="0" y="0"/>
                </a:moveTo>
                <a:lnTo>
                  <a:pt x="543337" y="0"/>
                </a:lnTo>
                <a:lnTo>
                  <a:pt x="543337" y="713211"/>
                </a:lnTo>
                <a:lnTo>
                  <a:pt x="0" y="713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2" name="TextBox 12"/>
          <p:cNvSpPr txBox="1"/>
          <p:nvPr/>
        </p:nvSpPr>
        <p:spPr>
          <a:xfrm>
            <a:off x="13179741" y="4862084"/>
            <a:ext cx="3269022" cy="923925"/>
          </a:xfrm>
          <a:prstGeom prst="rect">
            <a:avLst/>
          </a:prstGeom>
        </p:spPr>
        <p:txBody>
          <a:bodyPr lIns="0" tIns="0" rIns="0" bIns="0" rtlCol="0" anchor="t">
            <a:spAutoFit/>
          </a:bodyPr>
          <a:lstStyle/>
          <a:p>
            <a:pPr>
              <a:lnSpc>
                <a:spcPts val="3600"/>
              </a:lnSpc>
            </a:pPr>
            <a:r>
              <a:rPr lang="en-US" sz="3000">
                <a:solidFill>
                  <a:srgbClr val="000000"/>
                </a:solidFill>
                <a:latin typeface="Open Sauce Bold"/>
              </a:rPr>
              <a:t>REMOTE MANAGEMENT</a:t>
            </a:r>
          </a:p>
        </p:txBody>
      </p:sp>
      <p:sp>
        <p:nvSpPr>
          <p:cNvPr id="13" name="TextBox 13"/>
          <p:cNvSpPr txBox="1"/>
          <p:nvPr/>
        </p:nvSpPr>
        <p:spPr>
          <a:xfrm>
            <a:off x="13178956" y="6024134"/>
            <a:ext cx="3438916" cy="2315845"/>
          </a:xfrm>
          <a:prstGeom prst="rect">
            <a:avLst/>
          </a:prstGeom>
        </p:spPr>
        <p:txBody>
          <a:bodyPr lIns="0" tIns="0" rIns="0" bIns="0" rtlCol="0" anchor="t">
            <a:spAutoFit/>
          </a:bodyPr>
          <a:lstStyle/>
          <a:p>
            <a:pPr marL="0" lvl="0" indent="0">
              <a:lnSpc>
                <a:spcPts val="3079"/>
              </a:lnSpc>
              <a:spcBef>
                <a:spcPct val="0"/>
              </a:spcBef>
            </a:pPr>
            <a:r>
              <a:rPr lang="en-US" sz="2200">
                <a:solidFill>
                  <a:srgbClr val="000000"/>
                </a:solidFill>
                <a:latin typeface="Open Sauce Light"/>
              </a:rPr>
              <a:t>Enable comprehensive control and monitoring of the box via a Node-RED server, providing remote access and management capabilities.</a:t>
            </a:r>
          </a:p>
        </p:txBody>
      </p:sp>
      <p:sp>
        <p:nvSpPr>
          <p:cNvPr id="14" name="Freeform 14"/>
          <p:cNvSpPr/>
          <p:nvPr/>
        </p:nvSpPr>
        <p:spPr>
          <a:xfrm>
            <a:off x="13179741" y="3850116"/>
            <a:ext cx="543337" cy="713211"/>
          </a:xfrm>
          <a:custGeom>
            <a:avLst/>
            <a:gdLst/>
            <a:ahLst/>
            <a:cxnLst/>
            <a:rect l="l" t="t" r="r" b="b"/>
            <a:pathLst>
              <a:path w="543337" h="713211">
                <a:moveTo>
                  <a:pt x="0" y="0"/>
                </a:moveTo>
                <a:lnTo>
                  <a:pt x="543337" y="0"/>
                </a:lnTo>
                <a:lnTo>
                  <a:pt x="543337" y="713211"/>
                </a:lnTo>
                <a:lnTo>
                  <a:pt x="0" y="713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37737" y="3473282"/>
            <a:ext cx="5381310" cy="2768907"/>
          </a:xfrm>
          <a:custGeom>
            <a:avLst/>
            <a:gdLst/>
            <a:ahLst/>
            <a:cxnLst/>
            <a:rect l="l" t="t" r="r" b="b"/>
            <a:pathLst>
              <a:path w="5381310" h="2768907">
                <a:moveTo>
                  <a:pt x="0" y="0"/>
                </a:moveTo>
                <a:lnTo>
                  <a:pt x="5381309" y="0"/>
                </a:lnTo>
                <a:lnTo>
                  <a:pt x="5381309" y="2768907"/>
                </a:lnTo>
                <a:lnTo>
                  <a:pt x="0" y="2768907"/>
                </a:lnTo>
                <a:lnTo>
                  <a:pt x="0" y="0"/>
                </a:lnTo>
                <a:close/>
              </a:path>
            </a:pathLst>
          </a:custGeom>
          <a:blipFill>
            <a:blip r:embed="rId2"/>
            <a:stretch>
              <a:fillRect/>
            </a:stretch>
          </a:blipFill>
        </p:spPr>
        <p:txBody>
          <a:bodyPr/>
          <a:lstStyle/>
          <a:p>
            <a:endParaRPr lang="it-IT"/>
          </a:p>
        </p:txBody>
      </p:sp>
      <p:sp>
        <p:nvSpPr>
          <p:cNvPr id="4" name="Freeform 4"/>
          <p:cNvSpPr/>
          <p:nvPr/>
        </p:nvSpPr>
        <p:spPr>
          <a:xfrm>
            <a:off x="6713322" y="3348300"/>
            <a:ext cx="3708686" cy="3018871"/>
          </a:xfrm>
          <a:custGeom>
            <a:avLst/>
            <a:gdLst/>
            <a:ahLst/>
            <a:cxnLst/>
            <a:rect l="l" t="t" r="r" b="b"/>
            <a:pathLst>
              <a:path w="3708686" h="3018871">
                <a:moveTo>
                  <a:pt x="0" y="0"/>
                </a:moveTo>
                <a:lnTo>
                  <a:pt x="3708686" y="0"/>
                </a:lnTo>
                <a:lnTo>
                  <a:pt x="3708686" y="3018871"/>
                </a:lnTo>
                <a:lnTo>
                  <a:pt x="0" y="3018871"/>
                </a:lnTo>
                <a:lnTo>
                  <a:pt x="0" y="0"/>
                </a:lnTo>
                <a:close/>
              </a:path>
            </a:pathLst>
          </a:custGeom>
          <a:blipFill>
            <a:blip r:embed="rId3"/>
            <a:stretch>
              <a:fillRect/>
            </a:stretch>
          </a:blipFill>
        </p:spPr>
        <p:txBody>
          <a:bodyPr/>
          <a:lstStyle/>
          <a:p>
            <a:endParaRPr lang="it-IT"/>
          </a:p>
        </p:txBody>
      </p:sp>
      <p:sp>
        <p:nvSpPr>
          <p:cNvPr id="5" name="Freeform 5"/>
          <p:cNvSpPr/>
          <p:nvPr/>
        </p:nvSpPr>
        <p:spPr>
          <a:xfrm>
            <a:off x="12101294" y="3175117"/>
            <a:ext cx="5005606" cy="3067072"/>
          </a:xfrm>
          <a:custGeom>
            <a:avLst/>
            <a:gdLst/>
            <a:ahLst/>
            <a:cxnLst/>
            <a:rect l="l" t="t" r="r" b="b"/>
            <a:pathLst>
              <a:path w="5005606" h="3067072">
                <a:moveTo>
                  <a:pt x="0" y="0"/>
                </a:moveTo>
                <a:lnTo>
                  <a:pt x="5005606" y="0"/>
                </a:lnTo>
                <a:lnTo>
                  <a:pt x="5005606" y="3067072"/>
                </a:lnTo>
                <a:lnTo>
                  <a:pt x="0" y="3067072"/>
                </a:lnTo>
                <a:lnTo>
                  <a:pt x="0" y="0"/>
                </a:lnTo>
                <a:close/>
              </a:path>
            </a:pathLst>
          </a:custGeom>
          <a:blipFill>
            <a:blip r:embed="rId4"/>
            <a:stretch>
              <a:fillRect/>
            </a:stretch>
          </a:blipFill>
        </p:spPr>
        <p:txBody>
          <a:bodyPr/>
          <a:lstStyle/>
          <a:p>
            <a:endParaRPr lang="it-IT"/>
          </a:p>
        </p:txBody>
      </p:sp>
      <p:sp>
        <p:nvSpPr>
          <p:cNvPr id="6" name="TextBox 6"/>
          <p:cNvSpPr txBox="1"/>
          <p:nvPr/>
        </p:nvSpPr>
        <p:spPr>
          <a:xfrm>
            <a:off x="337737" y="1012942"/>
            <a:ext cx="12179842"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Hardware used</a:t>
            </a:r>
          </a:p>
        </p:txBody>
      </p:sp>
      <p:sp>
        <p:nvSpPr>
          <p:cNvPr id="7" name="AutoShape 7"/>
          <p:cNvSpPr/>
          <p:nvPr/>
        </p:nvSpPr>
        <p:spPr>
          <a:xfrm flipV="1">
            <a:off x="3028391" y="2079742"/>
            <a:ext cx="10661506" cy="1393540"/>
          </a:xfrm>
          <a:prstGeom prst="line">
            <a:avLst/>
          </a:prstGeom>
          <a:ln w="38100" cap="flat">
            <a:solidFill>
              <a:srgbClr val="000000"/>
            </a:solidFill>
            <a:prstDash val="solid"/>
            <a:headEnd type="none" w="sm" len="sm"/>
            <a:tailEnd type="triangle" w="lg" len="med"/>
          </a:ln>
        </p:spPr>
        <p:txBody>
          <a:bodyPr/>
          <a:lstStyle/>
          <a:p>
            <a:endParaRPr lang="it-IT"/>
          </a:p>
        </p:txBody>
      </p:sp>
      <p:sp>
        <p:nvSpPr>
          <p:cNvPr id="8" name="TextBox 8"/>
          <p:cNvSpPr txBox="1"/>
          <p:nvPr/>
        </p:nvSpPr>
        <p:spPr>
          <a:xfrm>
            <a:off x="337737" y="6733611"/>
            <a:ext cx="4807492"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ARDUINO MEGA 256</a:t>
            </a:r>
          </a:p>
        </p:txBody>
      </p:sp>
      <p:sp>
        <p:nvSpPr>
          <p:cNvPr id="9" name="TextBox 9"/>
          <p:cNvSpPr txBox="1"/>
          <p:nvPr/>
        </p:nvSpPr>
        <p:spPr>
          <a:xfrm>
            <a:off x="337737" y="7415284"/>
            <a:ext cx="4807492" cy="26130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Open Sauce Light"/>
              </a:rPr>
              <a:t>The main controller managing the system's operations.</a:t>
            </a:r>
          </a:p>
          <a:p>
            <a:pPr marL="539750" lvl="1" indent="-269875">
              <a:lnSpc>
                <a:spcPts val="3500"/>
              </a:lnSpc>
              <a:buFont typeface="Arial"/>
              <a:buChar char="•"/>
            </a:pPr>
            <a:r>
              <a:rPr lang="en-US" sz="2500">
                <a:solidFill>
                  <a:srgbClr val="000000"/>
                </a:solidFill>
                <a:latin typeface="Open Sauce Light"/>
              </a:rPr>
              <a:t>Acts as a master device to coordinate communication.</a:t>
            </a:r>
          </a:p>
          <a:p>
            <a:pPr>
              <a:lnSpc>
                <a:spcPts val="3499"/>
              </a:lnSpc>
            </a:pPr>
            <a:endParaRPr lang="en-US" sz="2500">
              <a:solidFill>
                <a:srgbClr val="000000"/>
              </a:solidFill>
              <a:latin typeface="Open Sauce Light"/>
            </a:endParaRPr>
          </a:p>
        </p:txBody>
      </p:sp>
      <p:sp>
        <p:nvSpPr>
          <p:cNvPr id="10" name="TextBox 10"/>
          <p:cNvSpPr txBox="1"/>
          <p:nvPr/>
        </p:nvSpPr>
        <p:spPr>
          <a:xfrm>
            <a:off x="6713322" y="6733611"/>
            <a:ext cx="4944883"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ARDUINO UNO REV2 WIFI</a:t>
            </a:r>
          </a:p>
        </p:txBody>
      </p:sp>
      <p:sp>
        <p:nvSpPr>
          <p:cNvPr id="11" name="TextBox 11"/>
          <p:cNvSpPr txBox="1"/>
          <p:nvPr/>
        </p:nvSpPr>
        <p:spPr>
          <a:xfrm>
            <a:off x="6713322" y="7415284"/>
            <a:ext cx="4807492" cy="34893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Open Sauce Light"/>
              </a:rPr>
              <a:t>Integrated WiFi module for wireless connectivity.</a:t>
            </a:r>
          </a:p>
          <a:p>
            <a:pPr marL="539749" lvl="1" indent="-269875">
              <a:lnSpc>
                <a:spcPts val="3499"/>
              </a:lnSpc>
              <a:buFont typeface="Arial"/>
              <a:buChar char="•"/>
            </a:pPr>
            <a:r>
              <a:rPr lang="en-US" sz="2499">
                <a:solidFill>
                  <a:srgbClr val="000000"/>
                </a:solidFill>
                <a:latin typeface="Open Sauce Light"/>
              </a:rPr>
              <a:t>Functions as a slave to receive commands and send data to the Arduino Mega.</a:t>
            </a:r>
          </a:p>
          <a:p>
            <a:pPr>
              <a:lnSpc>
                <a:spcPts val="3500"/>
              </a:lnSpc>
            </a:pPr>
            <a:endParaRPr lang="en-US" sz="2499">
              <a:solidFill>
                <a:srgbClr val="000000"/>
              </a:solidFill>
              <a:latin typeface="Open Sauce Light"/>
            </a:endParaRPr>
          </a:p>
          <a:p>
            <a:pPr>
              <a:lnSpc>
                <a:spcPts val="3499"/>
              </a:lnSpc>
            </a:pPr>
            <a:endParaRPr lang="en-US" sz="2499">
              <a:solidFill>
                <a:srgbClr val="000000"/>
              </a:solidFill>
              <a:latin typeface="Open Sauce Light"/>
            </a:endParaRPr>
          </a:p>
        </p:txBody>
      </p:sp>
      <p:sp>
        <p:nvSpPr>
          <p:cNvPr id="12" name="TextBox 12"/>
          <p:cNvSpPr txBox="1"/>
          <p:nvPr/>
        </p:nvSpPr>
        <p:spPr>
          <a:xfrm>
            <a:off x="12101294" y="7415284"/>
            <a:ext cx="4807492" cy="12985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Open Sauce Light"/>
              </a:rPr>
              <a:t>Provides a visual interface to display important information.</a:t>
            </a:r>
          </a:p>
        </p:txBody>
      </p:sp>
      <p:sp>
        <p:nvSpPr>
          <p:cNvPr id="13" name="TextBox 13"/>
          <p:cNvSpPr txBox="1"/>
          <p:nvPr/>
        </p:nvSpPr>
        <p:spPr>
          <a:xfrm>
            <a:off x="12101294" y="6733611"/>
            <a:ext cx="4944883"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20X4 LCD SCREEN</a:t>
            </a:r>
          </a:p>
        </p:txBody>
      </p:sp>
      <p:sp>
        <p:nvSpPr>
          <p:cNvPr id="14" name="TextBox 14"/>
          <p:cNvSpPr txBox="1"/>
          <p:nvPr/>
        </p:nvSpPr>
        <p:spPr>
          <a:xfrm>
            <a:off x="10272894" y="343017"/>
            <a:ext cx="6834006" cy="1736725"/>
          </a:xfrm>
          <a:prstGeom prst="rect">
            <a:avLst/>
          </a:prstGeom>
        </p:spPr>
        <p:txBody>
          <a:bodyPr lIns="0" tIns="0" rIns="0" bIns="0" rtlCol="0" anchor="t">
            <a:spAutoFit/>
          </a:bodyPr>
          <a:lstStyle/>
          <a:p>
            <a:pPr>
              <a:lnSpc>
                <a:spcPts val="3499"/>
              </a:lnSpc>
            </a:pPr>
            <a:r>
              <a:rPr lang="en-US" sz="2499">
                <a:solidFill>
                  <a:srgbClr val="000000"/>
                </a:solidFill>
                <a:latin typeface="Open Sauce Light"/>
              </a:rPr>
              <a:t>All three components are linked using the I2C communication protocol.</a:t>
            </a:r>
          </a:p>
          <a:p>
            <a:pPr>
              <a:lnSpc>
                <a:spcPts val="3499"/>
              </a:lnSpc>
            </a:pPr>
            <a:r>
              <a:rPr lang="en-US" sz="2499">
                <a:solidFill>
                  <a:srgbClr val="000000"/>
                </a:solidFill>
                <a:latin typeface="Open Sauce Light"/>
              </a:rPr>
              <a:t>Enables efficient bidirectional communication between devices.</a:t>
            </a:r>
          </a:p>
        </p:txBody>
      </p:sp>
      <p:sp>
        <p:nvSpPr>
          <p:cNvPr id="15" name="AutoShape 15"/>
          <p:cNvSpPr/>
          <p:nvPr/>
        </p:nvSpPr>
        <p:spPr>
          <a:xfrm flipV="1">
            <a:off x="9564755" y="2079742"/>
            <a:ext cx="4125142" cy="1711655"/>
          </a:xfrm>
          <a:prstGeom prst="line">
            <a:avLst/>
          </a:prstGeom>
          <a:ln w="38100" cap="flat">
            <a:solidFill>
              <a:srgbClr val="000000"/>
            </a:solidFill>
            <a:prstDash val="solid"/>
            <a:headEnd type="none" w="sm" len="sm"/>
            <a:tailEnd type="triangle" w="lg" len="med"/>
          </a:ln>
        </p:spPr>
        <p:txBody>
          <a:bodyPr/>
          <a:lstStyle/>
          <a:p>
            <a:endParaRPr lang="it-IT"/>
          </a:p>
        </p:txBody>
      </p:sp>
      <p:sp>
        <p:nvSpPr>
          <p:cNvPr id="16" name="AutoShape 16"/>
          <p:cNvSpPr/>
          <p:nvPr/>
        </p:nvSpPr>
        <p:spPr>
          <a:xfrm flipH="1" flipV="1">
            <a:off x="13689897" y="2079742"/>
            <a:ext cx="1478732" cy="635386"/>
          </a:xfrm>
          <a:prstGeom prst="line">
            <a:avLst/>
          </a:prstGeom>
          <a:ln w="38100" cap="flat">
            <a:solidFill>
              <a:srgbClr val="000000"/>
            </a:solidFill>
            <a:prstDash val="solid"/>
            <a:headEnd type="none" w="sm" len="sm"/>
            <a:tailEnd type="triangle" w="lg" len="med"/>
          </a:ln>
        </p:spPr>
        <p:txBody>
          <a:bodyPr/>
          <a:lstStyle/>
          <a:p>
            <a:endParaRPr lang="it-IT"/>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040908" y="3315519"/>
            <a:ext cx="3884017" cy="2913013"/>
          </a:xfrm>
          <a:custGeom>
            <a:avLst/>
            <a:gdLst/>
            <a:ahLst/>
            <a:cxnLst/>
            <a:rect l="l" t="t" r="r" b="b"/>
            <a:pathLst>
              <a:path w="3884017" h="2913013">
                <a:moveTo>
                  <a:pt x="0" y="0"/>
                </a:moveTo>
                <a:lnTo>
                  <a:pt x="3884017" y="0"/>
                </a:lnTo>
                <a:lnTo>
                  <a:pt x="3884017" y="2913012"/>
                </a:lnTo>
                <a:lnTo>
                  <a:pt x="0" y="2913012"/>
                </a:lnTo>
                <a:lnTo>
                  <a:pt x="0" y="0"/>
                </a:lnTo>
                <a:close/>
              </a:path>
            </a:pathLst>
          </a:custGeom>
          <a:blipFill>
            <a:blip r:embed="rId2"/>
            <a:stretch>
              <a:fillRect/>
            </a:stretch>
          </a:blipFill>
        </p:spPr>
        <p:txBody>
          <a:bodyPr/>
          <a:lstStyle/>
          <a:p>
            <a:endParaRPr lang="it-IT"/>
          </a:p>
        </p:txBody>
      </p:sp>
      <p:sp>
        <p:nvSpPr>
          <p:cNvPr id="4" name="Freeform 4"/>
          <p:cNvSpPr/>
          <p:nvPr/>
        </p:nvSpPr>
        <p:spPr>
          <a:xfrm>
            <a:off x="14351992" y="6922568"/>
            <a:ext cx="2008855" cy="2008855"/>
          </a:xfrm>
          <a:custGeom>
            <a:avLst/>
            <a:gdLst/>
            <a:ahLst/>
            <a:cxnLst/>
            <a:rect l="l" t="t" r="r" b="b"/>
            <a:pathLst>
              <a:path w="2008855" h="2008855">
                <a:moveTo>
                  <a:pt x="0" y="0"/>
                </a:moveTo>
                <a:lnTo>
                  <a:pt x="2008855" y="0"/>
                </a:lnTo>
                <a:lnTo>
                  <a:pt x="2008855" y="2008855"/>
                </a:lnTo>
                <a:lnTo>
                  <a:pt x="0" y="2008855"/>
                </a:lnTo>
                <a:lnTo>
                  <a:pt x="0" y="0"/>
                </a:lnTo>
                <a:close/>
              </a:path>
            </a:pathLst>
          </a:custGeom>
          <a:blipFill>
            <a:blip r:embed="rId3"/>
            <a:stretch>
              <a:fillRect/>
            </a:stretch>
          </a:blipFill>
        </p:spPr>
        <p:txBody>
          <a:bodyPr/>
          <a:lstStyle/>
          <a:p>
            <a:endParaRPr lang="it-IT"/>
          </a:p>
        </p:txBody>
      </p:sp>
      <p:sp>
        <p:nvSpPr>
          <p:cNvPr id="5" name="Freeform 5"/>
          <p:cNvSpPr/>
          <p:nvPr/>
        </p:nvSpPr>
        <p:spPr>
          <a:xfrm>
            <a:off x="14351992" y="4135143"/>
            <a:ext cx="1189705" cy="1307936"/>
          </a:xfrm>
          <a:custGeom>
            <a:avLst/>
            <a:gdLst/>
            <a:ahLst/>
            <a:cxnLst/>
            <a:rect l="l" t="t" r="r" b="b"/>
            <a:pathLst>
              <a:path w="1189705" h="1307936">
                <a:moveTo>
                  <a:pt x="0" y="0"/>
                </a:moveTo>
                <a:lnTo>
                  <a:pt x="1189704" y="0"/>
                </a:lnTo>
                <a:lnTo>
                  <a:pt x="1189704" y="1307936"/>
                </a:lnTo>
                <a:lnTo>
                  <a:pt x="0" y="1307936"/>
                </a:lnTo>
                <a:lnTo>
                  <a:pt x="0" y="0"/>
                </a:lnTo>
                <a:close/>
              </a:path>
            </a:pathLst>
          </a:custGeom>
          <a:blipFill>
            <a:blip r:embed="rId4"/>
            <a:stretch>
              <a:fillRect/>
            </a:stretch>
          </a:blipFill>
        </p:spPr>
        <p:txBody>
          <a:bodyPr/>
          <a:lstStyle/>
          <a:p>
            <a:endParaRPr lang="it-IT"/>
          </a:p>
        </p:txBody>
      </p:sp>
      <p:sp>
        <p:nvSpPr>
          <p:cNvPr id="6" name="Freeform 6"/>
          <p:cNvSpPr/>
          <p:nvPr/>
        </p:nvSpPr>
        <p:spPr>
          <a:xfrm>
            <a:off x="15760735" y="4135143"/>
            <a:ext cx="1200224" cy="1307936"/>
          </a:xfrm>
          <a:custGeom>
            <a:avLst/>
            <a:gdLst/>
            <a:ahLst/>
            <a:cxnLst/>
            <a:rect l="l" t="t" r="r" b="b"/>
            <a:pathLst>
              <a:path w="1200224" h="1307936">
                <a:moveTo>
                  <a:pt x="0" y="0"/>
                </a:moveTo>
                <a:lnTo>
                  <a:pt x="1200224" y="0"/>
                </a:lnTo>
                <a:lnTo>
                  <a:pt x="1200224" y="1307936"/>
                </a:lnTo>
                <a:lnTo>
                  <a:pt x="0" y="1307936"/>
                </a:lnTo>
                <a:lnTo>
                  <a:pt x="0" y="0"/>
                </a:lnTo>
                <a:close/>
              </a:path>
            </a:pathLst>
          </a:custGeom>
          <a:blipFill>
            <a:blip r:embed="rId5"/>
            <a:stretch>
              <a:fillRect/>
            </a:stretch>
          </a:blipFill>
        </p:spPr>
        <p:txBody>
          <a:bodyPr/>
          <a:lstStyle/>
          <a:p>
            <a:endParaRPr lang="it-IT"/>
          </a:p>
        </p:txBody>
      </p:sp>
      <p:sp>
        <p:nvSpPr>
          <p:cNvPr id="7" name="Freeform 7"/>
          <p:cNvSpPr/>
          <p:nvPr/>
        </p:nvSpPr>
        <p:spPr>
          <a:xfrm>
            <a:off x="9648825" y="3073062"/>
            <a:ext cx="3730959" cy="3100786"/>
          </a:xfrm>
          <a:custGeom>
            <a:avLst/>
            <a:gdLst/>
            <a:ahLst/>
            <a:cxnLst/>
            <a:rect l="l" t="t" r="r" b="b"/>
            <a:pathLst>
              <a:path w="3730959" h="3100786">
                <a:moveTo>
                  <a:pt x="0" y="0"/>
                </a:moveTo>
                <a:lnTo>
                  <a:pt x="3730959" y="0"/>
                </a:lnTo>
                <a:lnTo>
                  <a:pt x="3730959" y="3100786"/>
                </a:lnTo>
                <a:lnTo>
                  <a:pt x="0" y="3100786"/>
                </a:lnTo>
                <a:lnTo>
                  <a:pt x="0" y="0"/>
                </a:lnTo>
                <a:close/>
              </a:path>
            </a:pathLst>
          </a:custGeom>
          <a:blipFill>
            <a:blip r:embed="rId6"/>
            <a:stretch>
              <a:fillRect/>
            </a:stretch>
          </a:blipFill>
        </p:spPr>
        <p:txBody>
          <a:bodyPr/>
          <a:lstStyle/>
          <a:p>
            <a:endParaRPr lang="it-IT"/>
          </a:p>
        </p:txBody>
      </p:sp>
      <p:sp>
        <p:nvSpPr>
          <p:cNvPr id="8" name="Freeform 8"/>
          <p:cNvSpPr/>
          <p:nvPr/>
        </p:nvSpPr>
        <p:spPr>
          <a:xfrm>
            <a:off x="775197" y="3073062"/>
            <a:ext cx="3392306" cy="3392306"/>
          </a:xfrm>
          <a:custGeom>
            <a:avLst/>
            <a:gdLst/>
            <a:ahLst/>
            <a:cxnLst/>
            <a:rect l="l" t="t" r="r" b="b"/>
            <a:pathLst>
              <a:path w="3392306" h="3392306">
                <a:moveTo>
                  <a:pt x="0" y="0"/>
                </a:moveTo>
                <a:lnTo>
                  <a:pt x="3392305" y="0"/>
                </a:lnTo>
                <a:lnTo>
                  <a:pt x="3392305" y="3392306"/>
                </a:lnTo>
                <a:lnTo>
                  <a:pt x="0" y="3392306"/>
                </a:lnTo>
                <a:lnTo>
                  <a:pt x="0" y="0"/>
                </a:lnTo>
                <a:close/>
              </a:path>
            </a:pathLst>
          </a:custGeom>
          <a:blipFill>
            <a:blip r:embed="rId7"/>
            <a:stretch>
              <a:fillRect/>
            </a:stretch>
          </a:blipFill>
        </p:spPr>
        <p:txBody>
          <a:bodyPr/>
          <a:lstStyle/>
          <a:p>
            <a:endParaRPr lang="it-IT"/>
          </a:p>
        </p:txBody>
      </p:sp>
      <p:sp>
        <p:nvSpPr>
          <p:cNvPr id="9" name="Freeform 9"/>
          <p:cNvSpPr/>
          <p:nvPr/>
        </p:nvSpPr>
        <p:spPr>
          <a:xfrm>
            <a:off x="14487438" y="1216186"/>
            <a:ext cx="1958578" cy="2166568"/>
          </a:xfrm>
          <a:custGeom>
            <a:avLst/>
            <a:gdLst/>
            <a:ahLst/>
            <a:cxnLst/>
            <a:rect l="l" t="t" r="r" b="b"/>
            <a:pathLst>
              <a:path w="1958578" h="2166568">
                <a:moveTo>
                  <a:pt x="0" y="0"/>
                </a:moveTo>
                <a:lnTo>
                  <a:pt x="1958578" y="0"/>
                </a:lnTo>
                <a:lnTo>
                  <a:pt x="1958578" y="2166568"/>
                </a:lnTo>
                <a:lnTo>
                  <a:pt x="0" y="2166568"/>
                </a:lnTo>
                <a:lnTo>
                  <a:pt x="0" y="0"/>
                </a:lnTo>
                <a:close/>
              </a:path>
            </a:pathLst>
          </a:custGeom>
          <a:blipFill>
            <a:blip r:embed="rId8"/>
            <a:stretch>
              <a:fillRect/>
            </a:stretch>
          </a:blipFill>
        </p:spPr>
        <p:txBody>
          <a:bodyPr/>
          <a:lstStyle/>
          <a:p>
            <a:endParaRPr lang="it-IT"/>
          </a:p>
        </p:txBody>
      </p:sp>
      <p:sp>
        <p:nvSpPr>
          <p:cNvPr id="10" name="TextBox 10"/>
          <p:cNvSpPr txBox="1"/>
          <p:nvPr/>
        </p:nvSpPr>
        <p:spPr>
          <a:xfrm>
            <a:off x="809625" y="678023"/>
            <a:ext cx="12179842"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Hardware used</a:t>
            </a:r>
          </a:p>
        </p:txBody>
      </p:sp>
      <p:sp>
        <p:nvSpPr>
          <p:cNvPr id="11" name="TextBox 11"/>
          <p:cNvSpPr txBox="1"/>
          <p:nvPr/>
        </p:nvSpPr>
        <p:spPr>
          <a:xfrm>
            <a:off x="809625" y="7590861"/>
            <a:ext cx="3509136" cy="2174875"/>
          </a:xfrm>
          <a:prstGeom prst="rect">
            <a:avLst/>
          </a:prstGeom>
        </p:spPr>
        <p:txBody>
          <a:bodyPr lIns="0" tIns="0" rIns="0" bIns="0" rtlCol="0" anchor="t">
            <a:spAutoFit/>
          </a:bodyPr>
          <a:lstStyle/>
          <a:p>
            <a:pPr>
              <a:lnSpc>
                <a:spcPts val="3499"/>
              </a:lnSpc>
            </a:pPr>
            <a:r>
              <a:rPr lang="en-US" sz="2499">
                <a:solidFill>
                  <a:srgbClr val="000000"/>
                </a:solidFill>
                <a:latin typeface="Open Sauce Light"/>
              </a:rPr>
              <a:t>A biometric sensor that captures and stores fingerprints for personal identification purposes.</a:t>
            </a:r>
          </a:p>
        </p:txBody>
      </p:sp>
      <p:sp>
        <p:nvSpPr>
          <p:cNvPr id="12" name="TextBox 12"/>
          <p:cNvSpPr txBox="1"/>
          <p:nvPr/>
        </p:nvSpPr>
        <p:spPr>
          <a:xfrm>
            <a:off x="5040908" y="6585202"/>
            <a:ext cx="1630330"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KEYPAD</a:t>
            </a:r>
          </a:p>
        </p:txBody>
      </p:sp>
      <p:sp>
        <p:nvSpPr>
          <p:cNvPr id="13" name="TextBox 13"/>
          <p:cNvSpPr txBox="1"/>
          <p:nvPr/>
        </p:nvSpPr>
        <p:spPr>
          <a:xfrm>
            <a:off x="9648825" y="6455843"/>
            <a:ext cx="3210324" cy="9239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MAGNETIC BUTTON</a:t>
            </a:r>
          </a:p>
        </p:txBody>
      </p:sp>
      <p:sp>
        <p:nvSpPr>
          <p:cNvPr id="14" name="TextBox 14"/>
          <p:cNvSpPr txBox="1"/>
          <p:nvPr/>
        </p:nvSpPr>
        <p:spPr>
          <a:xfrm>
            <a:off x="809625" y="2086281"/>
            <a:ext cx="6834006" cy="422275"/>
          </a:xfrm>
          <a:prstGeom prst="rect">
            <a:avLst/>
          </a:prstGeom>
        </p:spPr>
        <p:txBody>
          <a:bodyPr lIns="0" tIns="0" rIns="0" bIns="0" rtlCol="0" anchor="t">
            <a:spAutoFit/>
          </a:bodyPr>
          <a:lstStyle/>
          <a:p>
            <a:pPr>
              <a:lnSpc>
                <a:spcPts val="3499"/>
              </a:lnSpc>
            </a:pPr>
            <a:r>
              <a:rPr lang="en-US" sz="2499">
                <a:solidFill>
                  <a:srgbClr val="000000"/>
                </a:solidFill>
                <a:latin typeface="Open Sauce"/>
              </a:rPr>
              <a:t>Sensors connected to the Arduino Mega:</a:t>
            </a:r>
          </a:p>
        </p:txBody>
      </p:sp>
      <p:sp>
        <p:nvSpPr>
          <p:cNvPr id="15" name="TextBox 15"/>
          <p:cNvSpPr txBox="1"/>
          <p:nvPr/>
        </p:nvSpPr>
        <p:spPr>
          <a:xfrm>
            <a:off x="907213" y="6585202"/>
            <a:ext cx="3313960" cy="9239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FINGERPRINT SENSOR</a:t>
            </a:r>
          </a:p>
        </p:txBody>
      </p:sp>
      <p:sp>
        <p:nvSpPr>
          <p:cNvPr id="16" name="TextBox 16"/>
          <p:cNvSpPr txBox="1"/>
          <p:nvPr/>
        </p:nvSpPr>
        <p:spPr>
          <a:xfrm>
            <a:off x="14351992" y="5998643"/>
            <a:ext cx="2094024"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BUTTONS</a:t>
            </a:r>
          </a:p>
        </p:txBody>
      </p:sp>
      <p:sp>
        <p:nvSpPr>
          <p:cNvPr id="17" name="TextBox 17"/>
          <p:cNvSpPr txBox="1"/>
          <p:nvPr/>
        </p:nvSpPr>
        <p:spPr>
          <a:xfrm>
            <a:off x="14351992" y="9169548"/>
            <a:ext cx="1114736"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LEDS</a:t>
            </a:r>
          </a:p>
        </p:txBody>
      </p:sp>
      <p:sp>
        <p:nvSpPr>
          <p:cNvPr id="18" name="TextBox 18"/>
          <p:cNvSpPr txBox="1"/>
          <p:nvPr/>
        </p:nvSpPr>
        <p:spPr>
          <a:xfrm>
            <a:off x="5040908" y="7590861"/>
            <a:ext cx="3884017" cy="1736725"/>
          </a:xfrm>
          <a:prstGeom prst="rect">
            <a:avLst/>
          </a:prstGeom>
        </p:spPr>
        <p:txBody>
          <a:bodyPr lIns="0" tIns="0" rIns="0" bIns="0" rtlCol="0" anchor="t">
            <a:spAutoFit/>
          </a:bodyPr>
          <a:lstStyle/>
          <a:p>
            <a:pPr>
              <a:lnSpc>
                <a:spcPts val="3499"/>
              </a:lnSpc>
            </a:pPr>
            <a:r>
              <a:rPr lang="en-US" sz="2499">
                <a:solidFill>
                  <a:srgbClr val="000000"/>
                </a:solidFill>
                <a:latin typeface="Open Sauce Light"/>
              </a:rPr>
              <a:t>A numeric keypad consisting of 16 keys used for inputting codes or combinations.</a:t>
            </a:r>
          </a:p>
        </p:txBody>
      </p:sp>
      <p:sp>
        <p:nvSpPr>
          <p:cNvPr id="19" name="TextBox 19"/>
          <p:cNvSpPr txBox="1"/>
          <p:nvPr/>
        </p:nvSpPr>
        <p:spPr>
          <a:xfrm>
            <a:off x="9648825" y="7461502"/>
            <a:ext cx="3884017" cy="2613025"/>
          </a:xfrm>
          <a:prstGeom prst="rect">
            <a:avLst/>
          </a:prstGeom>
        </p:spPr>
        <p:txBody>
          <a:bodyPr lIns="0" tIns="0" rIns="0" bIns="0" rtlCol="0" anchor="t">
            <a:spAutoFit/>
          </a:bodyPr>
          <a:lstStyle/>
          <a:p>
            <a:pPr>
              <a:lnSpc>
                <a:spcPts val="3499"/>
              </a:lnSpc>
            </a:pPr>
            <a:r>
              <a:rPr lang="en-US" sz="2499">
                <a:solidFill>
                  <a:srgbClr val="000000"/>
                </a:solidFill>
                <a:latin typeface="Open Sauce Light"/>
              </a:rPr>
              <a:t>A magnetic sensor used to detect the status of the door (open or closed) by sensing the presence or absence of a magnetic field.</a:t>
            </a:r>
          </a:p>
        </p:txBody>
      </p:sp>
      <p:sp>
        <p:nvSpPr>
          <p:cNvPr id="20" name="TextBox 20"/>
          <p:cNvSpPr txBox="1"/>
          <p:nvPr/>
        </p:nvSpPr>
        <p:spPr>
          <a:xfrm>
            <a:off x="14566879" y="3420768"/>
            <a:ext cx="1579082"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BUZZER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678023"/>
            <a:ext cx="12179842"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Hardware used</a:t>
            </a:r>
          </a:p>
        </p:txBody>
      </p:sp>
      <p:sp>
        <p:nvSpPr>
          <p:cNvPr id="4" name="TextBox 4"/>
          <p:cNvSpPr txBox="1"/>
          <p:nvPr/>
        </p:nvSpPr>
        <p:spPr>
          <a:xfrm>
            <a:off x="9058275" y="2138813"/>
            <a:ext cx="7314874" cy="422275"/>
          </a:xfrm>
          <a:prstGeom prst="rect">
            <a:avLst/>
          </a:prstGeom>
        </p:spPr>
        <p:txBody>
          <a:bodyPr lIns="0" tIns="0" rIns="0" bIns="0" rtlCol="0" anchor="t">
            <a:spAutoFit/>
          </a:bodyPr>
          <a:lstStyle/>
          <a:p>
            <a:pPr>
              <a:lnSpc>
                <a:spcPts val="3499"/>
              </a:lnSpc>
            </a:pPr>
            <a:r>
              <a:rPr lang="en-US" sz="2499">
                <a:solidFill>
                  <a:srgbClr val="000000"/>
                </a:solidFill>
                <a:latin typeface="Open Sauce"/>
              </a:rPr>
              <a:t>Sensors connected to the Arduino Rev2 WiFi:</a:t>
            </a:r>
          </a:p>
        </p:txBody>
      </p:sp>
      <p:sp>
        <p:nvSpPr>
          <p:cNvPr id="5" name="TextBox 5"/>
          <p:cNvSpPr txBox="1"/>
          <p:nvPr/>
        </p:nvSpPr>
        <p:spPr>
          <a:xfrm>
            <a:off x="1028700" y="3139511"/>
            <a:ext cx="6906614" cy="4365625"/>
          </a:xfrm>
          <a:prstGeom prst="rect">
            <a:avLst/>
          </a:prstGeom>
        </p:spPr>
        <p:txBody>
          <a:bodyPr lIns="0" tIns="0" rIns="0" bIns="0" rtlCol="0" anchor="t">
            <a:spAutoFit/>
          </a:bodyPr>
          <a:lstStyle/>
          <a:p>
            <a:pPr>
              <a:lnSpc>
                <a:spcPts val="3499"/>
              </a:lnSpc>
            </a:pPr>
            <a:r>
              <a:rPr lang="en-US" sz="2499">
                <a:solidFill>
                  <a:srgbClr val="000000"/>
                </a:solidFill>
                <a:latin typeface="Open Sauce Light"/>
              </a:rPr>
              <a:t>This board serves as the slave device in our system. It is utilized to facilitate communication with the Node-RED server since the Arduino Mega lacks a built-in WiFi module.</a:t>
            </a:r>
          </a:p>
          <a:p>
            <a:pPr>
              <a:lnSpc>
                <a:spcPts val="3499"/>
              </a:lnSpc>
            </a:pPr>
            <a:endParaRPr lang="en-US" sz="2499">
              <a:solidFill>
                <a:srgbClr val="000000"/>
              </a:solidFill>
              <a:latin typeface="Open Sauce Light"/>
            </a:endParaRPr>
          </a:p>
          <a:p>
            <a:pPr>
              <a:lnSpc>
                <a:spcPts val="3499"/>
              </a:lnSpc>
            </a:pPr>
            <a:endParaRPr lang="en-US" sz="2499">
              <a:solidFill>
                <a:srgbClr val="000000"/>
              </a:solidFill>
              <a:latin typeface="Open Sauce Light"/>
            </a:endParaRPr>
          </a:p>
          <a:p>
            <a:pPr>
              <a:lnSpc>
                <a:spcPts val="3499"/>
              </a:lnSpc>
            </a:pPr>
            <a:endParaRPr lang="en-US" sz="2499">
              <a:solidFill>
                <a:srgbClr val="000000"/>
              </a:solidFill>
              <a:latin typeface="Open Sauce Light"/>
            </a:endParaRPr>
          </a:p>
          <a:p>
            <a:pPr>
              <a:lnSpc>
                <a:spcPts val="3499"/>
              </a:lnSpc>
            </a:pPr>
            <a:endParaRPr lang="en-US" sz="2499">
              <a:solidFill>
                <a:srgbClr val="000000"/>
              </a:solidFill>
              <a:latin typeface="Open Sauce Light"/>
            </a:endParaRPr>
          </a:p>
          <a:p>
            <a:pPr>
              <a:lnSpc>
                <a:spcPts val="3499"/>
              </a:lnSpc>
            </a:pPr>
            <a:endParaRPr lang="en-US" sz="2499">
              <a:solidFill>
                <a:srgbClr val="000000"/>
              </a:solidFill>
              <a:latin typeface="Open Sauce Light"/>
            </a:endParaRPr>
          </a:p>
        </p:txBody>
      </p:sp>
      <p:sp>
        <p:nvSpPr>
          <p:cNvPr id="6" name="Freeform 6"/>
          <p:cNvSpPr/>
          <p:nvPr/>
        </p:nvSpPr>
        <p:spPr>
          <a:xfrm>
            <a:off x="1028700" y="5346136"/>
            <a:ext cx="5859736" cy="4769825"/>
          </a:xfrm>
          <a:custGeom>
            <a:avLst/>
            <a:gdLst/>
            <a:ahLst/>
            <a:cxnLst/>
            <a:rect l="l" t="t" r="r" b="b"/>
            <a:pathLst>
              <a:path w="5859736" h="4769825">
                <a:moveTo>
                  <a:pt x="0" y="0"/>
                </a:moveTo>
                <a:lnTo>
                  <a:pt x="5859736" y="0"/>
                </a:lnTo>
                <a:lnTo>
                  <a:pt x="5859736" y="4769826"/>
                </a:lnTo>
                <a:lnTo>
                  <a:pt x="0" y="4769826"/>
                </a:lnTo>
                <a:lnTo>
                  <a:pt x="0" y="0"/>
                </a:lnTo>
                <a:close/>
              </a:path>
            </a:pathLst>
          </a:custGeom>
          <a:blipFill>
            <a:blip r:embed="rId2"/>
            <a:stretch>
              <a:fillRect/>
            </a:stretch>
          </a:blipFill>
        </p:spPr>
        <p:txBody>
          <a:bodyPr/>
          <a:lstStyle/>
          <a:p>
            <a:endParaRPr lang="it-IT"/>
          </a:p>
        </p:txBody>
      </p:sp>
      <p:sp>
        <p:nvSpPr>
          <p:cNvPr id="7" name="TextBox 7"/>
          <p:cNvSpPr txBox="1"/>
          <p:nvPr/>
        </p:nvSpPr>
        <p:spPr>
          <a:xfrm>
            <a:off x="9058275" y="6060700"/>
            <a:ext cx="3210324"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DHT22 SENSOR</a:t>
            </a:r>
          </a:p>
        </p:txBody>
      </p:sp>
      <p:sp>
        <p:nvSpPr>
          <p:cNvPr id="8" name="Freeform 8"/>
          <p:cNvSpPr/>
          <p:nvPr/>
        </p:nvSpPr>
        <p:spPr>
          <a:xfrm>
            <a:off x="9058275" y="2561089"/>
            <a:ext cx="3433547" cy="3433547"/>
          </a:xfrm>
          <a:custGeom>
            <a:avLst/>
            <a:gdLst/>
            <a:ahLst/>
            <a:cxnLst/>
            <a:rect l="l" t="t" r="r" b="b"/>
            <a:pathLst>
              <a:path w="3433547" h="3433547">
                <a:moveTo>
                  <a:pt x="0" y="0"/>
                </a:moveTo>
                <a:lnTo>
                  <a:pt x="3433547" y="0"/>
                </a:lnTo>
                <a:lnTo>
                  <a:pt x="3433547" y="3433547"/>
                </a:lnTo>
                <a:lnTo>
                  <a:pt x="0" y="3433547"/>
                </a:lnTo>
                <a:lnTo>
                  <a:pt x="0" y="0"/>
                </a:lnTo>
                <a:close/>
              </a:path>
            </a:pathLst>
          </a:custGeom>
          <a:blipFill>
            <a:blip r:embed="rId3"/>
            <a:stretch>
              <a:fillRect/>
            </a:stretch>
          </a:blipFill>
        </p:spPr>
        <p:txBody>
          <a:bodyPr/>
          <a:lstStyle/>
          <a:p>
            <a:endParaRPr lang="it-IT"/>
          </a:p>
        </p:txBody>
      </p:sp>
      <p:sp>
        <p:nvSpPr>
          <p:cNvPr id="9" name="TextBox 9"/>
          <p:cNvSpPr txBox="1"/>
          <p:nvPr/>
        </p:nvSpPr>
        <p:spPr>
          <a:xfrm>
            <a:off x="9058275" y="7195719"/>
            <a:ext cx="3884017" cy="2174875"/>
          </a:xfrm>
          <a:prstGeom prst="rect">
            <a:avLst/>
          </a:prstGeom>
        </p:spPr>
        <p:txBody>
          <a:bodyPr lIns="0" tIns="0" rIns="0" bIns="0" rtlCol="0" anchor="t">
            <a:spAutoFit/>
          </a:bodyPr>
          <a:lstStyle/>
          <a:p>
            <a:pPr>
              <a:lnSpc>
                <a:spcPts val="3499"/>
              </a:lnSpc>
            </a:pPr>
            <a:r>
              <a:rPr lang="en-US" sz="2499">
                <a:solidFill>
                  <a:srgbClr val="000000"/>
                </a:solidFill>
                <a:latin typeface="Open Sauce Light"/>
              </a:rPr>
              <a:t>A digital temperature and humidity sensor that provides  measurements of ambient temperature and humidity.</a:t>
            </a:r>
          </a:p>
        </p:txBody>
      </p:sp>
      <p:sp>
        <p:nvSpPr>
          <p:cNvPr id="10" name="Freeform 10"/>
          <p:cNvSpPr/>
          <p:nvPr/>
        </p:nvSpPr>
        <p:spPr>
          <a:xfrm>
            <a:off x="13269821" y="2561089"/>
            <a:ext cx="3395282" cy="2807499"/>
          </a:xfrm>
          <a:custGeom>
            <a:avLst/>
            <a:gdLst/>
            <a:ahLst/>
            <a:cxnLst/>
            <a:rect l="l" t="t" r="r" b="b"/>
            <a:pathLst>
              <a:path w="3395282" h="2807499">
                <a:moveTo>
                  <a:pt x="0" y="0"/>
                </a:moveTo>
                <a:lnTo>
                  <a:pt x="3395282" y="0"/>
                </a:lnTo>
                <a:lnTo>
                  <a:pt x="3395282" y="2807499"/>
                </a:lnTo>
                <a:lnTo>
                  <a:pt x="0" y="2807499"/>
                </a:lnTo>
                <a:lnTo>
                  <a:pt x="0" y="0"/>
                </a:lnTo>
                <a:close/>
              </a:path>
            </a:pathLst>
          </a:custGeom>
          <a:blipFill>
            <a:blip r:embed="rId4"/>
            <a:stretch>
              <a:fillRect/>
            </a:stretch>
          </a:blipFill>
        </p:spPr>
        <p:txBody>
          <a:bodyPr/>
          <a:lstStyle/>
          <a:p>
            <a:endParaRPr lang="it-IT"/>
          </a:p>
        </p:txBody>
      </p:sp>
      <p:sp>
        <p:nvSpPr>
          <p:cNvPr id="11" name="TextBox 11"/>
          <p:cNvSpPr txBox="1"/>
          <p:nvPr/>
        </p:nvSpPr>
        <p:spPr>
          <a:xfrm>
            <a:off x="13269821" y="6060700"/>
            <a:ext cx="3210324" cy="466725"/>
          </a:xfrm>
          <a:prstGeom prst="rect">
            <a:avLst/>
          </a:prstGeom>
        </p:spPr>
        <p:txBody>
          <a:bodyPr lIns="0" tIns="0" rIns="0" bIns="0" rtlCol="0" anchor="t">
            <a:spAutoFit/>
          </a:bodyPr>
          <a:lstStyle/>
          <a:p>
            <a:pPr marL="0" lvl="0" indent="0" algn="l">
              <a:lnSpc>
                <a:spcPts val="3600"/>
              </a:lnSpc>
            </a:pPr>
            <a:r>
              <a:rPr lang="en-US" sz="3000">
                <a:solidFill>
                  <a:srgbClr val="000000"/>
                </a:solidFill>
                <a:latin typeface="Open Sauce Bold"/>
              </a:rPr>
              <a:t>SERVO MOTOR</a:t>
            </a:r>
          </a:p>
        </p:txBody>
      </p:sp>
      <p:sp>
        <p:nvSpPr>
          <p:cNvPr id="12" name="TextBox 12"/>
          <p:cNvSpPr txBox="1"/>
          <p:nvPr/>
        </p:nvSpPr>
        <p:spPr>
          <a:xfrm>
            <a:off x="13269821" y="7195719"/>
            <a:ext cx="3884017" cy="1736725"/>
          </a:xfrm>
          <a:prstGeom prst="rect">
            <a:avLst/>
          </a:prstGeom>
        </p:spPr>
        <p:txBody>
          <a:bodyPr lIns="0" tIns="0" rIns="0" bIns="0" rtlCol="0" anchor="t">
            <a:spAutoFit/>
          </a:bodyPr>
          <a:lstStyle/>
          <a:p>
            <a:pPr>
              <a:lnSpc>
                <a:spcPts val="3499"/>
              </a:lnSpc>
            </a:pPr>
            <a:r>
              <a:rPr lang="en-US" sz="2499">
                <a:solidFill>
                  <a:srgbClr val="000000"/>
                </a:solidFill>
                <a:latin typeface="Open Sauce Light"/>
              </a:rPr>
              <a:t>The servo motor is a key component used to control the opening and closing of the box door.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1889301"/>
            <a:ext cx="5795767" cy="7727689"/>
          </a:xfrm>
          <a:custGeom>
            <a:avLst/>
            <a:gdLst/>
            <a:ahLst/>
            <a:cxnLst/>
            <a:rect l="l" t="t" r="r" b="b"/>
            <a:pathLst>
              <a:path w="5795767" h="7727689">
                <a:moveTo>
                  <a:pt x="0" y="0"/>
                </a:moveTo>
                <a:lnTo>
                  <a:pt x="5795767" y="0"/>
                </a:lnTo>
                <a:lnTo>
                  <a:pt x="5795767" y="7727689"/>
                </a:lnTo>
                <a:lnTo>
                  <a:pt x="0" y="7727689"/>
                </a:lnTo>
                <a:lnTo>
                  <a:pt x="0" y="0"/>
                </a:lnTo>
                <a:close/>
              </a:path>
            </a:pathLst>
          </a:custGeom>
          <a:blipFill>
            <a:blip r:embed="rId2"/>
            <a:stretch>
              <a:fillRect/>
            </a:stretch>
          </a:blipFill>
        </p:spPr>
        <p:txBody>
          <a:bodyPr/>
          <a:lstStyle/>
          <a:p>
            <a:endParaRPr lang="it-IT"/>
          </a:p>
        </p:txBody>
      </p:sp>
      <p:sp>
        <p:nvSpPr>
          <p:cNvPr id="4" name="Freeform 4"/>
          <p:cNvSpPr/>
          <p:nvPr/>
        </p:nvSpPr>
        <p:spPr>
          <a:xfrm>
            <a:off x="7118621" y="1906028"/>
            <a:ext cx="5783222" cy="7710963"/>
          </a:xfrm>
          <a:custGeom>
            <a:avLst/>
            <a:gdLst/>
            <a:ahLst/>
            <a:cxnLst/>
            <a:rect l="l" t="t" r="r" b="b"/>
            <a:pathLst>
              <a:path w="5783222" h="7710963">
                <a:moveTo>
                  <a:pt x="0" y="0"/>
                </a:moveTo>
                <a:lnTo>
                  <a:pt x="5783222" y="0"/>
                </a:lnTo>
                <a:lnTo>
                  <a:pt x="5783222" y="7710962"/>
                </a:lnTo>
                <a:lnTo>
                  <a:pt x="0" y="7710962"/>
                </a:lnTo>
                <a:lnTo>
                  <a:pt x="0" y="0"/>
                </a:lnTo>
                <a:close/>
              </a:path>
            </a:pathLst>
          </a:custGeom>
          <a:blipFill>
            <a:blip r:embed="rId3"/>
            <a:stretch>
              <a:fillRect/>
            </a:stretch>
          </a:blipFill>
        </p:spPr>
        <p:txBody>
          <a:bodyPr/>
          <a:lstStyle/>
          <a:p>
            <a:endParaRPr lang="it-IT"/>
          </a:p>
        </p:txBody>
      </p:sp>
      <p:sp>
        <p:nvSpPr>
          <p:cNvPr id="5" name="TextBox 5"/>
          <p:cNvSpPr txBox="1"/>
          <p:nvPr/>
        </p:nvSpPr>
        <p:spPr>
          <a:xfrm>
            <a:off x="1028700" y="678023"/>
            <a:ext cx="12179842"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System Architecture</a:t>
            </a:r>
          </a:p>
        </p:txBody>
      </p:sp>
      <p:sp>
        <p:nvSpPr>
          <p:cNvPr id="6" name="TextBox 6"/>
          <p:cNvSpPr txBox="1"/>
          <p:nvPr/>
        </p:nvSpPr>
        <p:spPr>
          <a:xfrm>
            <a:off x="13197118" y="2334260"/>
            <a:ext cx="3877997" cy="5580380"/>
          </a:xfrm>
          <a:prstGeom prst="rect">
            <a:avLst/>
          </a:prstGeom>
        </p:spPr>
        <p:txBody>
          <a:bodyPr lIns="0" tIns="0" rIns="0" bIns="0" rtlCol="0" anchor="t">
            <a:spAutoFit/>
          </a:bodyPr>
          <a:lstStyle/>
          <a:p>
            <a:pPr marL="0" lvl="0" indent="0">
              <a:lnSpc>
                <a:spcPts val="3220"/>
              </a:lnSpc>
              <a:spcBef>
                <a:spcPct val="0"/>
              </a:spcBef>
            </a:pPr>
            <a:r>
              <a:rPr lang="en-US" sz="2300">
                <a:solidFill>
                  <a:srgbClr val="000000"/>
                </a:solidFill>
                <a:latin typeface="Open Sauce Light"/>
              </a:rPr>
              <a:t>As we can see, the architecture consists of two Arduinos (Mega and Uno_Rev3) connected via I2C. The Arduino Mega acts as the Master and controls the entire system, being connected to all the sensors and actuators (except the ServoMotor). The Arduino Uno, on the other hand, acts as a bridge to communicate with the MQTT broker.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83693" y="2211686"/>
            <a:ext cx="16166279" cy="4637058"/>
          </a:xfrm>
          <a:custGeom>
            <a:avLst/>
            <a:gdLst/>
            <a:ahLst/>
            <a:cxnLst/>
            <a:rect l="l" t="t" r="r" b="b"/>
            <a:pathLst>
              <a:path w="16166279" h="4637058">
                <a:moveTo>
                  <a:pt x="0" y="0"/>
                </a:moveTo>
                <a:lnTo>
                  <a:pt x="16166279" y="0"/>
                </a:lnTo>
                <a:lnTo>
                  <a:pt x="16166279" y="4637058"/>
                </a:lnTo>
                <a:lnTo>
                  <a:pt x="0" y="4637058"/>
                </a:lnTo>
                <a:lnTo>
                  <a:pt x="0" y="0"/>
                </a:lnTo>
                <a:close/>
              </a:path>
            </a:pathLst>
          </a:custGeom>
          <a:blipFill>
            <a:blip r:embed="rId2"/>
            <a:stretch>
              <a:fillRect/>
            </a:stretch>
          </a:blipFill>
        </p:spPr>
        <p:txBody>
          <a:bodyPr/>
          <a:lstStyle/>
          <a:p>
            <a:endParaRPr lang="it-IT"/>
          </a:p>
        </p:txBody>
      </p:sp>
      <p:sp>
        <p:nvSpPr>
          <p:cNvPr id="4" name="TextBox 4"/>
          <p:cNvSpPr txBox="1"/>
          <p:nvPr/>
        </p:nvSpPr>
        <p:spPr>
          <a:xfrm>
            <a:off x="1028700" y="678023"/>
            <a:ext cx="12179842" cy="1066800"/>
          </a:xfrm>
          <a:prstGeom prst="rect">
            <a:avLst/>
          </a:prstGeom>
        </p:spPr>
        <p:txBody>
          <a:bodyPr lIns="0" tIns="0" rIns="0" bIns="0" rtlCol="0" anchor="t">
            <a:spAutoFit/>
          </a:bodyPr>
          <a:lstStyle/>
          <a:p>
            <a:pPr marL="0" lvl="0" indent="0">
              <a:lnSpc>
                <a:spcPts val="8400"/>
              </a:lnSpc>
            </a:pPr>
            <a:r>
              <a:rPr lang="en-US" sz="7000">
                <a:solidFill>
                  <a:srgbClr val="000000"/>
                </a:solidFill>
                <a:latin typeface="Open Sauce Bold"/>
              </a:rPr>
              <a:t>Node Red Architecture</a:t>
            </a:r>
          </a:p>
        </p:txBody>
      </p:sp>
      <p:sp>
        <p:nvSpPr>
          <p:cNvPr id="5" name="TextBox 5"/>
          <p:cNvSpPr txBox="1"/>
          <p:nvPr/>
        </p:nvSpPr>
        <p:spPr>
          <a:xfrm>
            <a:off x="1162517" y="7678420"/>
            <a:ext cx="15962967" cy="1579880"/>
          </a:xfrm>
          <a:prstGeom prst="rect">
            <a:avLst/>
          </a:prstGeom>
        </p:spPr>
        <p:txBody>
          <a:bodyPr lIns="0" tIns="0" rIns="0" bIns="0" rtlCol="0" anchor="t">
            <a:spAutoFit/>
          </a:bodyPr>
          <a:lstStyle/>
          <a:p>
            <a:pPr marL="0" lvl="0" indent="0" algn="l">
              <a:lnSpc>
                <a:spcPts val="3220"/>
              </a:lnSpc>
              <a:spcBef>
                <a:spcPct val="0"/>
              </a:spcBef>
            </a:pPr>
            <a:r>
              <a:rPr lang="en-US" sz="2300" u="none" strike="noStrike">
                <a:solidFill>
                  <a:srgbClr val="000000"/>
                </a:solidFill>
                <a:latin typeface="Open Sauce Light"/>
              </a:rPr>
              <a:t>The architecture on Node-RED is very simple. We have created a topic for each function in order to simplify listening from Node-RED and reading responses from Arduino. Currently, the password is hardcoded within the function on Node-RED, but in the near future, it will be easily upgradable to a password that can be updated by the user.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1015</Words>
  <Application>Microsoft Office PowerPoint</Application>
  <PresentationFormat>Personalizzato</PresentationFormat>
  <Paragraphs>125</Paragraphs>
  <Slides>18</Slides>
  <Notes>0</Notes>
  <HiddenSlides>0</HiddenSlides>
  <MMClips>6</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18</vt:i4>
      </vt:variant>
    </vt:vector>
  </HeadingPairs>
  <TitlesOfParts>
    <vt:vector size="24" baseType="lpstr">
      <vt:lpstr>Arial</vt:lpstr>
      <vt:lpstr>Open Sauce Bold</vt:lpstr>
      <vt:lpstr>Calibri</vt:lpstr>
      <vt:lpstr>Open Sauce</vt:lpstr>
      <vt:lpstr>Open Sauce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Azzurro Bianco Semplice Gradiente Presentazione</dc:title>
  <dc:creator>Max Fix</dc:creator>
  <cp:lastModifiedBy>Gennaro Pio Rimoli</cp:lastModifiedBy>
  <cp:revision>7</cp:revision>
  <dcterms:created xsi:type="dcterms:W3CDTF">2006-08-16T00:00:00Z</dcterms:created>
  <dcterms:modified xsi:type="dcterms:W3CDTF">2024-03-21T11:15:31Z</dcterms:modified>
  <dc:identifier>DAF8lpWJk10</dc:identifier>
</cp:coreProperties>
</file>